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59" r:id="rId9"/>
    <p:sldId id="260" r:id="rId10"/>
    <p:sldId id="262" r:id="rId11"/>
    <p:sldId id="263" r:id="rId12"/>
    <p:sldId id="266" r:id="rId13"/>
    <p:sldId id="265" r:id="rId14"/>
    <p:sldId id="267" r:id="rId15"/>
    <p:sldId id="271" r:id="rId16"/>
    <p:sldId id="273" r:id="rId17"/>
    <p:sldId id="330" r:id="rId18"/>
    <p:sldId id="343" r:id="rId19"/>
    <p:sldId id="384" r:id="rId20"/>
    <p:sldId id="308" r:id="rId21"/>
    <p:sldId id="332" r:id="rId22"/>
    <p:sldId id="333" r:id="rId23"/>
    <p:sldId id="334" r:id="rId24"/>
    <p:sldId id="335" r:id="rId25"/>
    <p:sldId id="336" r:id="rId26"/>
    <p:sldId id="309" r:id="rId27"/>
    <p:sldId id="337" r:id="rId28"/>
    <p:sldId id="338" r:id="rId29"/>
    <p:sldId id="339" r:id="rId30"/>
    <p:sldId id="340" r:id="rId31"/>
    <p:sldId id="341" r:id="rId32"/>
    <p:sldId id="342" r:id="rId33"/>
    <p:sldId id="385" r:id="rId34"/>
    <p:sldId id="315" r:id="rId35"/>
    <p:sldId id="344" r:id="rId36"/>
    <p:sldId id="387" r:id="rId37"/>
    <p:sldId id="345" r:id="rId38"/>
    <p:sldId id="346" r:id="rId39"/>
    <p:sldId id="316" r:id="rId40"/>
    <p:sldId id="347" r:id="rId41"/>
    <p:sldId id="348" r:id="rId42"/>
    <p:sldId id="349" r:id="rId43"/>
    <p:sldId id="350" r:id="rId44"/>
    <p:sldId id="388" r:id="rId45"/>
    <p:sldId id="351" r:id="rId46"/>
    <p:sldId id="352" r:id="rId47"/>
    <p:sldId id="353" r:id="rId48"/>
    <p:sldId id="355" r:id="rId49"/>
    <p:sldId id="356" r:id="rId50"/>
    <p:sldId id="357" r:id="rId51"/>
    <p:sldId id="358" r:id="rId52"/>
    <p:sldId id="359" r:id="rId53"/>
    <p:sldId id="311" r:id="rId54"/>
    <p:sldId id="362" r:id="rId55"/>
    <p:sldId id="360" r:id="rId56"/>
    <p:sldId id="363" r:id="rId57"/>
    <p:sldId id="364" r:id="rId58"/>
    <p:sldId id="365" r:id="rId59"/>
    <p:sldId id="389" r:id="rId60"/>
    <p:sldId id="390" r:id="rId61"/>
    <p:sldId id="320" r:id="rId62"/>
    <p:sldId id="370" r:id="rId63"/>
    <p:sldId id="367" r:id="rId64"/>
    <p:sldId id="368" r:id="rId65"/>
    <p:sldId id="371" r:id="rId66"/>
    <p:sldId id="369" r:id="rId67"/>
    <p:sldId id="372" r:id="rId68"/>
    <p:sldId id="373" r:id="rId69"/>
    <p:sldId id="374" r:id="rId70"/>
    <p:sldId id="375" r:id="rId71"/>
    <p:sldId id="376" r:id="rId72"/>
    <p:sldId id="377" r:id="rId73"/>
    <p:sldId id="382" r:id="rId74"/>
    <p:sldId id="379" r:id="rId75"/>
    <p:sldId id="380" r:id="rId76"/>
    <p:sldId id="381" r:id="rId77"/>
    <p:sldId id="383" r:id="rId7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76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57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85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17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12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98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59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68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04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6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37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0786-3030-4160-9468-62B9527C914D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4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3057540" y="128447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307426" y="619326"/>
            <a:ext cx="8660540" cy="1569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METHODS: </a:t>
            </a:r>
          </a:p>
          <a:p>
            <a:r>
              <a:rPr lang="it-IT" sz="1200" dirty="0"/>
              <a:t>Sampling of 240 1year </a:t>
            </a:r>
            <a:r>
              <a:rPr lang="it-IT" sz="1200" dirty="0" err="1"/>
              <a:t>old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 (</a:t>
            </a:r>
            <a:r>
              <a:rPr lang="it-IT" sz="1200" dirty="0">
                <a:highlight>
                  <a:srgbClr val="FFFF00"/>
                </a:highlight>
              </a:rPr>
              <a:t>120 from </a:t>
            </a:r>
            <a:r>
              <a:rPr lang="it-IT" sz="1200" dirty="0" err="1">
                <a:highlight>
                  <a:srgbClr val="FFFF00"/>
                </a:highlight>
              </a:rPr>
              <a:t>own-rooted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/>
              <a:t>plant</a:t>
            </a:r>
            <a:r>
              <a:rPr lang="it-IT" sz="1200" dirty="0"/>
              <a:t>; and 120 from </a:t>
            </a:r>
            <a:r>
              <a:rPr lang="it-IT" sz="1200" dirty="0" err="1"/>
              <a:t>grafted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)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it-IT" sz="1200" dirty="0"/>
              <a:t>2020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Biometric</a:t>
            </a:r>
            <a:r>
              <a:rPr lang="it-IT" sz="1200" dirty="0"/>
              <a:t>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diameter</a:t>
            </a:r>
            <a:r>
              <a:rPr lang="it-IT" sz="1200" dirty="0"/>
              <a:t>, </a:t>
            </a:r>
            <a:r>
              <a:rPr lang="it-IT" sz="1200" dirty="0" err="1"/>
              <a:t>length</a:t>
            </a:r>
            <a:r>
              <a:rPr lang="it-IT" sz="1200" dirty="0"/>
              <a:t>,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) of </a:t>
            </a:r>
            <a:r>
              <a:rPr lang="it-IT" sz="1200" b="1" dirty="0"/>
              <a:t>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r>
              <a:rPr lang="it-IT" sz="1200" b="1" dirty="0"/>
              <a:t> (</a:t>
            </a:r>
            <a:r>
              <a:rPr lang="it-IT" sz="1200" b="1" dirty="0" err="1"/>
              <a:t>parent</a:t>
            </a:r>
            <a:r>
              <a:rPr lang="it-IT" sz="1200" b="1" dirty="0"/>
              <a:t>)</a:t>
            </a:r>
            <a:r>
              <a:rPr lang="it-IT" sz="1200" dirty="0"/>
              <a:t>;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Qualitative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/</a:t>
            </a:r>
            <a:r>
              <a:rPr lang="it-IT" sz="1200" dirty="0" err="1"/>
              <a:t>sylleptic</a:t>
            </a:r>
            <a:r>
              <a:rPr lang="it-IT" sz="1200" dirty="0"/>
              <a:t> (M= mixed, C=</a:t>
            </a:r>
            <a:r>
              <a:rPr lang="it-IT" sz="1200" dirty="0" err="1"/>
              <a:t>catkin</a:t>
            </a:r>
            <a:r>
              <a:rPr lang="it-IT" sz="1200" dirty="0"/>
              <a:t>, V=vegetative, B=blind) of the </a:t>
            </a:r>
            <a:r>
              <a:rPr lang="it-IT" sz="1200" b="1" dirty="0" err="1"/>
              <a:t>same</a:t>
            </a:r>
            <a:r>
              <a:rPr lang="it-IT" sz="1200" b="1" dirty="0"/>
              <a:t> 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endParaRPr lang="it-IT" sz="1200" dirty="0"/>
          </a:p>
          <a:p>
            <a:pPr marL="192881" indent="-192881">
              <a:buFont typeface="Arial" panose="020B0604020202020204" pitchFamily="34" charset="0"/>
              <a:buChar char="•"/>
            </a:pPr>
            <a:r>
              <a:rPr lang="it-IT" sz="1200" dirty="0"/>
              <a:t>2021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Biometric</a:t>
            </a:r>
            <a:r>
              <a:rPr lang="it-IT" sz="1200" dirty="0"/>
              <a:t>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diameter</a:t>
            </a:r>
            <a:r>
              <a:rPr lang="it-IT" sz="1200" dirty="0"/>
              <a:t>, </a:t>
            </a:r>
            <a:r>
              <a:rPr lang="it-IT" sz="1200" dirty="0" err="1"/>
              <a:t>length</a:t>
            </a:r>
            <a:r>
              <a:rPr lang="it-IT" sz="1200" dirty="0"/>
              <a:t>,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) of </a:t>
            </a:r>
            <a:r>
              <a:rPr lang="it-IT" sz="1200" b="1" dirty="0"/>
              <a:t>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r>
              <a:rPr lang="it-IT" sz="1200" b="1" dirty="0"/>
              <a:t> </a:t>
            </a:r>
            <a:r>
              <a:rPr lang="it-IT" sz="1200" dirty="0"/>
              <a:t>(</a:t>
            </a:r>
            <a:r>
              <a:rPr lang="it-IT" sz="1200" dirty="0" err="1"/>
              <a:t>child</a:t>
            </a:r>
            <a:r>
              <a:rPr lang="it-IT" sz="1200" dirty="0"/>
              <a:t>) </a:t>
            </a:r>
            <a:r>
              <a:rPr lang="it-IT" sz="1200" dirty="0" err="1"/>
              <a:t>born</a:t>
            </a:r>
            <a:r>
              <a:rPr lang="it-IT" sz="1200" dirty="0"/>
              <a:t> from the </a:t>
            </a:r>
            <a:r>
              <a:rPr lang="it-IT" sz="1200" dirty="0" err="1"/>
              <a:t>parerent</a:t>
            </a:r>
            <a:r>
              <a:rPr lang="it-IT" sz="1200" dirty="0"/>
              <a:t>;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Qualitative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/</a:t>
            </a:r>
            <a:r>
              <a:rPr lang="it-IT" sz="1200" dirty="0" err="1"/>
              <a:t>sylleptic</a:t>
            </a:r>
            <a:r>
              <a:rPr lang="it-IT" sz="1200" dirty="0"/>
              <a:t> (M= mixed, C=</a:t>
            </a:r>
            <a:r>
              <a:rPr lang="it-IT" sz="1200" dirty="0" err="1"/>
              <a:t>catkin</a:t>
            </a:r>
            <a:r>
              <a:rPr lang="it-IT" sz="1200" dirty="0"/>
              <a:t>, V=vegetative, B=blind) of the </a:t>
            </a:r>
            <a:r>
              <a:rPr lang="it-IT" sz="1200" b="1" dirty="0" err="1"/>
              <a:t>same</a:t>
            </a:r>
            <a:r>
              <a:rPr lang="it-IT" sz="1200" b="1" dirty="0"/>
              <a:t> </a:t>
            </a:r>
            <a:r>
              <a:rPr lang="it-IT" sz="1200" b="1" dirty="0" err="1"/>
              <a:t>child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endParaRPr lang="it-IT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307425" y="2270229"/>
            <a:ext cx="8660539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GOALS:</a:t>
            </a:r>
          </a:p>
          <a:p>
            <a:r>
              <a:rPr lang="it-IT" sz="1200" dirty="0"/>
              <a:t>The model of </a:t>
            </a:r>
            <a:r>
              <a:rPr lang="it-IT" sz="1200" dirty="0" err="1"/>
              <a:t>my</a:t>
            </a:r>
            <a:r>
              <a:rPr lang="it-IT" sz="1200" dirty="0"/>
              <a:t> dreams </a:t>
            </a:r>
            <a:r>
              <a:rPr lang="it-IT" sz="1200" dirty="0" err="1"/>
              <a:t>should</a:t>
            </a:r>
            <a:r>
              <a:rPr lang="it-IT" sz="1200" dirty="0"/>
              <a:t> </a:t>
            </a:r>
            <a:r>
              <a:rPr lang="it-IT" sz="1200" dirty="0" err="1"/>
              <a:t>answer</a:t>
            </a:r>
            <a:r>
              <a:rPr lang="it-IT" sz="1200" dirty="0"/>
              <a:t> </a:t>
            </a:r>
            <a:r>
              <a:rPr lang="it-IT" sz="1200" dirty="0" err="1"/>
              <a:t>those</a:t>
            </a:r>
            <a:r>
              <a:rPr lang="it-IT" sz="1200" dirty="0"/>
              <a:t> </a:t>
            </a:r>
            <a:r>
              <a:rPr lang="it-IT" sz="1200" dirty="0" err="1"/>
              <a:t>questions</a:t>
            </a:r>
            <a:r>
              <a:rPr lang="it-IT" sz="1200" dirty="0"/>
              <a:t>: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How 1 </a:t>
            </a:r>
            <a:r>
              <a:rPr lang="it-IT" sz="1200" dirty="0" err="1"/>
              <a:t>yeard</a:t>
            </a:r>
            <a:r>
              <a:rPr lang="it-IT" sz="1200" dirty="0"/>
              <a:t> </a:t>
            </a:r>
            <a:r>
              <a:rPr lang="it-IT" sz="1200" dirty="0" err="1"/>
              <a:t>old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composed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There</a:t>
            </a:r>
            <a:r>
              <a:rPr lang="it-IT" sz="1200" dirty="0"/>
              <a:t> are some zones of the </a:t>
            </a:r>
            <a:r>
              <a:rPr lang="it-IT" sz="1200" dirty="0" err="1"/>
              <a:t>same</a:t>
            </a:r>
            <a:r>
              <a:rPr lang="it-IT" sz="1200" dirty="0"/>
              <a:t> 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difference</a:t>
            </a:r>
            <a:r>
              <a:rPr lang="it-IT" sz="1200" dirty="0"/>
              <a:t> in </a:t>
            </a:r>
            <a:r>
              <a:rPr lang="it-IT" sz="1200" dirty="0" err="1"/>
              <a:t>composition</a:t>
            </a:r>
            <a:r>
              <a:rPr lang="it-IT" sz="1200" dirty="0"/>
              <a:t> </a:t>
            </a:r>
            <a:r>
              <a:rPr lang="it-IT" sz="1200" dirty="0" err="1"/>
              <a:t>according</a:t>
            </a:r>
            <a:r>
              <a:rPr lang="it-IT" sz="1200" dirty="0"/>
              <a:t> to the </a:t>
            </a:r>
            <a:r>
              <a:rPr lang="it-IT" sz="1200" dirty="0" err="1"/>
              <a:t>length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r>
              <a:rPr lang="it-IT" sz="1200" dirty="0"/>
              <a:t>?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How </a:t>
            </a:r>
            <a:r>
              <a:rPr lang="it-IT" sz="1200" dirty="0" err="1"/>
              <a:t>is</a:t>
            </a:r>
            <a:r>
              <a:rPr lang="it-IT" sz="1200" dirty="0"/>
              <a:t> the </a:t>
            </a:r>
            <a:r>
              <a:rPr lang="it-IT" sz="1200" dirty="0" err="1"/>
              <a:t>behavior</a:t>
            </a:r>
            <a:r>
              <a:rPr lang="it-IT" sz="1200" dirty="0"/>
              <a:t> of </a:t>
            </a:r>
            <a:r>
              <a:rPr lang="it-IT" sz="1200" dirty="0" err="1"/>
              <a:t>lateral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/>
              <a:t>How </a:t>
            </a:r>
            <a:r>
              <a:rPr lang="it-IT" sz="1200" dirty="0" err="1"/>
              <a:t>many</a:t>
            </a:r>
            <a:r>
              <a:rPr lang="it-IT" sz="1200" dirty="0"/>
              <a:t> of </a:t>
            </a:r>
            <a:r>
              <a:rPr lang="it-IT" sz="1200" dirty="0" err="1"/>
              <a:t>them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Where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/>
              <a:t>From </a:t>
            </a:r>
            <a:r>
              <a:rPr lang="it-IT" sz="1200" dirty="0" err="1"/>
              <a:t>which</a:t>
            </a:r>
            <a:r>
              <a:rPr lang="it-IT" sz="1200" dirty="0"/>
              <a:t> </a:t>
            </a:r>
            <a:r>
              <a:rPr lang="it-IT" sz="1200" dirty="0" err="1"/>
              <a:t>bud</a:t>
            </a:r>
            <a:r>
              <a:rPr lang="it-IT" sz="1200" dirty="0"/>
              <a:t>? (vegetative or mixed?)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how</a:t>
            </a:r>
            <a:r>
              <a:rPr lang="it-IT" sz="1200" dirty="0"/>
              <a:t> can </a:t>
            </a:r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deal</a:t>
            </a:r>
            <a:r>
              <a:rPr lang="it-IT" sz="1200" dirty="0"/>
              <a:t> with multiple </a:t>
            </a:r>
            <a:r>
              <a:rPr lang="it-IT" sz="1200" dirty="0" err="1"/>
              <a:t>buds</a:t>
            </a:r>
            <a:r>
              <a:rPr lang="it-IT" sz="1200" dirty="0"/>
              <a:t> and multiple </a:t>
            </a:r>
            <a:r>
              <a:rPr lang="it-IT" sz="1200" dirty="0" err="1"/>
              <a:t>lateral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 per </a:t>
            </a:r>
            <a:r>
              <a:rPr lang="it-IT" sz="1200" dirty="0" err="1"/>
              <a:t>node</a:t>
            </a:r>
            <a:r>
              <a:rPr lang="it-IT" sz="12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3133530" y="4290464"/>
            <a:ext cx="3761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This</a:t>
            </a:r>
            <a:r>
              <a:rPr lang="it-IT" sz="1200" dirty="0"/>
              <a:t> </a:t>
            </a:r>
            <a:r>
              <a:rPr lang="it-IT" sz="1200" dirty="0" err="1"/>
              <a:t>problems</a:t>
            </a:r>
            <a:r>
              <a:rPr lang="it-IT" sz="1200" dirty="0"/>
              <a:t> </a:t>
            </a:r>
            <a:r>
              <a:rPr lang="it-IT" sz="1200" dirty="0" err="1"/>
              <a:t>cold</a:t>
            </a:r>
            <a:r>
              <a:rPr lang="it-IT" sz="1200" dirty="0"/>
              <a:t> be </a:t>
            </a:r>
            <a:r>
              <a:rPr lang="it-IT" sz="1200" dirty="0" err="1"/>
              <a:t>solved</a:t>
            </a:r>
            <a:r>
              <a:rPr lang="it-IT" sz="1200" dirty="0"/>
              <a:t> </a:t>
            </a:r>
            <a:r>
              <a:rPr lang="it-IT" sz="1200" dirty="0" err="1"/>
              <a:t>analysing</a:t>
            </a:r>
            <a:r>
              <a:rPr lang="it-IT" sz="1200" dirty="0"/>
              <a:t> the data: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it-IT" sz="1200" dirty="0"/>
              <a:t>From </a:t>
            </a:r>
            <a:r>
              <a:rPr lang="it-IT" sz="1200" dirty="0" err="1"/>
              <a:t>different</a:t>
            </a:r>
            <a:r>
              <a:rPr lang="it-IT" sz="1200" dirty="0"/>
              <a:t> point of </a:t>
            </a:r>
            <a:r>
              <a:rPr lang="it-IT" sz="1200" dirty="0" err="1"/>
              <a:t>views</a:t>
            </a:r>
            <a:endParaRPr lang="it-IT" sz="1200" dirty="0"/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Shoot</a:t>
            </a:r>
            <a:r>
              <a:rPr lang="it-IT" sz="1200" dirty="0"/>
              <a:t> scale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Metamer</a:t>
            </a:r>
            <a:r>
              <a:rPr lang="it-IT" sz="1200" dirty="0"/>
              <a:t> scale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/>
              <a:t>Bud scale</a:t>
            </a:r>
          </a:p>
          <a:p>
            <a:pPr marL="225028" indent="-225028">
              <a:buFont typeface="Arial" panose="020B0604020202020204" pitchFamily="34" charset="0"/>
              <a:buChar char="•"/>
            </a:pPr>
            <a:r>
              <a:rPr lang="it-IT" sz="1200" dirty="0"/>
              <a:t>With </a:t>
            </a:r>
            <a:r>
              <a:rPr lang="it-IT" sz="1200" dirty="0" err="1"/>
              <a:t>different</a:t>
            </a:r>
            <a:r>
              <a:rPr lang="it-IT" sz="1200" dirty="0"/>
              <a:t> </a:t>
            </a:r>
            <a:r>
              <a:rPr lang="it-IT" sz="1200" dirty="0" err="1"/>
              <a:t>tecniques</a:t>
            </a:r>
            <a:r>
              <a:rPr lang="it-IT" sz="1200" dirty="0"/>
              <a:t>: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/>
              <a:t> </a:t>
            </a:r>
            <a:r>
              <a:rPr lang="it-IT" sz="1200" dirty="0" err="1"/>
              <a:t>exploratory</a:t>
            </a:r>
            <a:r>
              <a:rPr lang="it-IT" sz="1200" dirty="0"/>
              <a:t> </a:t>
            </a:r>
            <a:r>
              <a:rPr lang="it-IT" sz="1200" dirty="0" err="1"/>
              <a:t>analysis</a:t>
            </a:r>
            <a:endParaRPr lang="it-IT" sz="1200" dirty="0"/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Glms</a:t>
            </a:r>
            <a:r>
              <a:rPr lang="it-IT" sz="1200" dirty="0"/>
              <a:t>/</a:t>
            </a:r>
            <a:r>
              <a:rPr lang="it-IT" sz="1200" dirty="0" err="1"/>
              <a:t>marcovian</a:t>
            </a:r>
            <a:endParaRPr lang="it-IT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2893309" y="6464226"/>
            <a:ext cx="2634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highlight>
                  <a:srgbClr val="FFFF00"/>
                </a:highlight>
              </a:rPr>
              <a:t>WE WILL FOCUS JUST ON </a:t>
            </a:r>
            <a:r>
              <a:rPr lang="it-IT" sz="900" dirty="0" err="1">
                <a:highlight>
                  <a:srgbClr val="FFFF00"/>
                </a:highlight>
              </a:rPr>
              <a:t>ON</a:t>
            </a:r>
            <a:r>
              <a:rPr lang="it-IT" sz="900" dirty="0">
                <a:highlight>
                  <a:srgbClr val="FFFF00"/>
                </a:highlight>
              </a:rPr>
              <a:t> OWN-ROOTED PLANTS</a:t>
            </a:r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2030396" y="171148"/>
            <a:ext cx="253390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532172" y="397884"/>
            <a:ext cx="5842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" y="171148"/>
            <a:ext cx="1832803" cy="1754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3" y="2485506"/>
            <a:ext cx="7877554" cy="36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946856" y="98345"/>
            <a:ext cx="327012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Metamer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F3F36-B9CA-4957-AD86-604FA54C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3" y="542771"/>
            <a:ext cx="1496557" cy="1638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DAAE5-E652-4ADD-B79F-58857DF8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6" y="2448586"/>
            <a:ext cx="7036479" cy="2980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5312991" y="280986"/>
            <a:ext cx="3704055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metamer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Year</a:t>
            </a:r>
            <a:r>
              <a:rPr lang="it-IT" sz="1200" dirty="0"/>
              <a:t> of sampling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Metamer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LATERAL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eac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Total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NUMBER LATERAL BUDS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NUMBER APICAL BUDS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FATE OF APICAL BUDS</a:t>
            </a:r>
          </a:p>
        </p:txBody>
      </p:sp>
    </p:spTree>
    <p:extLst>
      <p:ext uri="{BB962C8B-B14F-4D97-AF65-F5344CB8AC3E}">
        <p14:creationId xmlns:p14="http://schemas.microsoft.com/office/powerpoint/2010/main" val="2149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6AE13A-DC09-4222-BA58-7D4C2BFA3308}"/>
              </a:ext>
            </a:extLst>
          </p:cNvPr>
          <p:cNvSpPr/>
          <p:nvPr/>
        </p:nvSpPr>
        <p:spPr>
          <a:xfrm>
            <a:off x="3208176" y="134508"/>
            <a:ext cx="212673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1FFF3-9F2D-4187-B4EB-AECB4335C81B}"/>
              </a:ext>
            </a:extLst>
          </p:cNvPr>
          <p:cNvSpPr txBox="1"/>
          <p:nvPr/>
        </p:nvSpPr>
        <p:spPr>
          <a:xfrm>
            <a:off x="4501245" y="922652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DB65-6E6B-4795-9777-5F3409D7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1" y="217408"/>
            <a:ext cx="2669852" cy="1410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B5C9C-9D9E-4EB5-B139-E84ECE10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6" y="3288433"/>
            <a:ext cx="7877532" cy="21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9" y="2582588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845130" y="199675"/>
            <a:ext cx="377557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The </a:t>
            </a:r>
            <a:r>
              <a:rPr lang="it-IT" sz="1200" dirty="0" err="1"/>
              <a:t>original</a:t>
            </a:r>
            <a:r>
              <a:rPr lang="it-IT" sz="1200" dirty="0"/>
              <a:t> «</a:t>
            </a:r>
            <a:r>
              <a:rPr lang="it-IT" sz="1200" dirty="0" err="1"/>
              <a:t>new_shoots</a:t>
            </a:r>
            <a:r>
              <a:rPr lang="it-IT" sz="1200" dirty="0"/>
              <a:t>» file </a:t>
            </a:r>
            <a:r>
              <a:rPr lang="it-IT" sz="1200" dirty="0" err="1"/>
              <a:t>has</a:t>
            </a:r>
            <a:r>
              <a:rPr lang="it-IT" sz="1200" dirty="0"/>
              <a:t> the </a:t>
            </a:r>
            <a:r>
              <a:rPr lang="it-IT" sz="1200" dirty="0" err="1"/>
              <a:t>same</a:t>
            </a:r>
            <a:r>
              <a:rPr lang="it-IT" sz="1200" dirty="0"/>
              <a:t> information of the </a:t>
            </a:r>
            <a:r>
              <a:rPr lang="it-IT" sz="1200" dirty="0" err="1"/>
              <a:t>bud</a:t>
            </a:r>
            <a:r>
              <a:rPr lang="it-IT" sz="1200" dirty="0"/>
              <a:t> fate scale(in </a:t>
            </a:r>
            <a:r>
              <a:rPr lang="it-IT" sz="1200" dirty="0" err="1"/>
              <a:t>terms</a:t>
            </a:r>
            <a:r>
              <a:rPr lang="it-IT" sz="1200" dirty="0"/>
              <a:t> of new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details</a:t>
            </a:r>
            <a:r>
              <a:rPr lang="it-IT" sz="1200" dirty="0"/>
              <a:t>) plus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contains</a:t>
            </a:r>
            <a:r>
              <a:rPr lang="it-IT" sz="1200" dirty="0"/>
              <a:t> some the </a:t>
            </a:r>
            <a:r>
              <a:rPr lang="it-IT" sz="1200" dirty="0" err="1"/>
              <a:t>errors</a:t>
            </a:r>
            <a:r>
              <a:rPr lang="it-IT" sz="1200" dirty="0"/>
              <a:t>. </a:t>
            </a:r>
          </a:p>
          <a:p>
            <a:r>
              <a:rPr lang="it-IT" sz="1200" dirty="0" err="1"/>
              <a:t>Errors</a:t>
            </a:r>
            <a:r>
              <a:rPr lang="it-IT" sz="1200" dirty="0"/>
              <a:t>= new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i </a:t>
            </a:r>
            <a:r>
              <a:rPr lang="it-IT" sz="1200" dirty="0" err="1"/>
              <a:t>can’t</a:t>
            </a:r>
            <a:r>
              <a:rPr lang="it-IT" sz="1200" dirty="0"/>
              <a:t> </a:t>
            </a:r>
            <a:r>
              <a:rPr lang="it-IT" sz="1200" dirty="0" err="1"/>
              <a:t>explain</a:t>
            </a:r>
            <a:r>
              <a:rPr lang="it-IT" sz="1200" dirty="0"/>
              <a:t> from </a:t>
            </a:r>
            <a:r>
              <a:rPr lang="it-IT" sz="1200" dirty="0" err="1"/>
              <a:t>where</a:t>
            </a:r>
            <a:r>
              <a:rPr lang="it-IT" sz="1200" dirty="0"/>
              <a:t> </a:t>
            </a:r>
            <a:r>
              <a:rPr lang="it-IT" sz="1200" dirty="0" err="1"/>
              <a:t>they</a:t>
            </a:r>
            <a:r>
              <a:rPr lang="it-IT" sz="1200" dirty="0"/>
              <a:t> </a:t>
            </a:r>
            <a:r>
              <a:rPr lang="it-IT" sz="1200" dirty="0" err="1"/>
              <a:t>came</a:t>
            </a:r>
            <a:r>
              <a:rPr lang="it-IT" sz="1200" dirty="0"/>
              <a:t> from. </a:t>
            </a:r>
            <a:r>
              <a:rPr lang="it-IT" sz="1200" dirty="0" err="1"/>
              <a:t>Assigned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«?»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3985657" y="2582588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2840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4572000" y="1575797"/>
            <a:ext cx="377557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>
                <a:highlight>
                  <a:srgbClr val="FFFF00"/>
                </a:highlight>
              </a:rPr>
              <a:t>These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errors</a:t>
            </a:r>
            <a:r>
              <a:rPr lang="it-IT" sz="1200" dirty="0">
                <a:highlight>
                  <a:srgbClr val="FFFF00"/>
                </a:highlight>
              </a:rPr>
              <a:t> impact </a:t>
            </a:r>
            <a:r>
              <a:rPr lang="it-IT" sz="1200" dirty="0" err="1">
                <a:highlight>
                  <a:srgbClr val="FFFF00"/>
                </a:highlight>
              </a:rPr>
              <a:t>less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than</a:t>
            </a:r>
            <a:r>
              <a:rPr lang="it-IT" sz="1200" dirty="0">
                <a:highlight>
                  <a:srgbClr val="FFFF00"/>
                </a:highlight>
              </a:rPr>
              <a:t> 3% on the </a:t>
            </a:r>
            <a:r>
              <a:rPr lang="it-IT" sz="1200" dirty="0" err="1">
                <a:highlight>
                  <a:srgbClr val="FFFF00"/>
                </a:highlight>
              </a:rPr>
              <a:t>totals</a:t>
            </a:r>
            <a:r>
              <a:rPr lang="it-IT" sz="1200" dirty="0">
                <a:highlight>
                  <a:srgbClr val="FFFF00"/>
                </a:highlight>
              </a:rPr>
              <a:t>, so i </a:t>
            </a:r>
            <a:r>
              <a:rPr lang="it-IT" sz="1200" dirty="0" err="1">
                <a:highlight>
                  <a:srgbClr val="FFFF00"/>
                </a:highlight>
              </a:rPr>
              <a:t>guess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we</a:t>
            </a:r>
            <a:r>
              <a:rPr lang="it-IT" sz="1200" dirty="0">
                <a:highlight>
                  <a:srgbClr val="FFFF00"/>
                </a:highlight>
              </a:rPr>
              <a:t> can </a:t>
            </a:r>
            <a:r>
              <a:rPr lang="it-IT" sz="1200" dirty="0" err="1">
                <a:highlight>
                  <a:srgbClr val="FFFF00"/>
                </a:highlight>
              </a:rPr>
              <a:t>ignore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them</a:t>
            </a:r>
            <a:r>
              <a:rPr lang="it-IT" sz="1200" dirty="0">
                <a:highlight>
                  <a:srgbClr val="FFFF00"/>
                </a:highlight>
              </a:rPr>
              <a:t> and use the </a:t>
            </a:r>
            <a:r>
              <a:rPr lang="it-IT" sz="1200" dirty="0" err="1">
                <a:highlight>
                  <a:srgbClr val="FFFF00"/>
                </a:highlight>
              </a:rPr>
              <a:t>bud_scale</a:t>
            </a:r>
            <a:r>
              <a:rPr lang="it-IT" sz="1200" dirty="0">
                <a:highlight>
                  <a:srgbClr val="FFFF00"/>
                </a:highlight>
              </a:rPr>
              <a:t> file </a:t>
            </a:r>
            <a:r>
              <a:rPr lang="it-IT" sz="1200" dirty="0" err="1">
                <a:highlight>
                  <a:srgbClr val="FFFF00"/>
                </a:highlight>
              </a:rPr>
              <a:t>also</a:t>
            </a:r>
            <a:r>
              <a:rPr lang="it-IT" sz="1200" dirty="0">
                <a:highlight>
                  <a:srgbClr val="FFFF00"/>
                </a:highlight>
              </a:rPr>
              <a:t> for new </a:t>
            </a:r>
            <a:r>
              <a:rPr lang="it-IT" sz="1200" dirty="0" err="1">
                <a:highlight>
                  <a:srgbClr val="FFFF00"/>
                </a:highlight>
              </a:rPr>
              <a:t>shoots</a:t>
            </a:r>
            <a:r>
              <a:rPr lang="it-IT" sz="1200" dirty="0">
                <a:highlight>
                  <a:srgbClr val="FFFF00"/>
                </a:highlight>
              </a:rPr>
              <a:t>. </a:t>
            </a:r>
            <a:r>
              <a:rPr lang="it-IT" sz="1200" dirty="0" err="1">
                <a:highlight>
                  <a:srgbClr val="FFFF00"/>
                </a:highlight>
              </a:rPr>
              <a:t>What</a:t>
            </a:r>
            <a:r>
              <a:rPr lang="it-IT" sz="1200" dirty="0">
                <a:highlight>
                  <a:srgbClr val="FFFF00"/>
                </a:highlight>
              </a:rPr>
              <a:t> do </a:t>
            </a:r>
            <a:r>
              <a:rPr lang="it-IT" sz="1200" dirty="0" err="1">
                <a:highlight>
                  <a:srgbClr val="FFFF00"/>
                </a:highlight>
              </a:rPr>
              <a:t>you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thing</a:t>
            </a:r>
            <a:r>
              <a:rPr lang="it-IT" sz="1200" dirty="0">
                <a:highlight>
                  <a:srgbClr val="FFFF00"/>
                </a:highlight>
              </a:rPr>
              <a:t>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22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2303079" y="0"/>
            <a:ext cx="4394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6920775" y="1959515"/>
            <a:ext cx="245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GLMs</a:t>
            </a:r>
            <a:r>
              <a:rPr lang="it-IT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For fate=V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262476" y="811453"/>
            <a:ext cx="500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glm(Y~F1+F2+F3+F4+F5+F6+F7, family=«binomial»)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5954248" y="3021092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6017006" y="2969634"/>
            <a:ext cx="38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3687749" y="3021090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5054478" y="3021090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5495691" y="3021091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3221439" y="3021090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2778071" y="3021090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2328939" y="3021090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516285" y="3021090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530150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2334933" y="2979413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2776295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3248741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3689672" y="2979413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5057230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5509339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3005787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2667311" y="1959515"/>
            <a:ext cx="33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6705600" y="2823399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47330" y="6611779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1549391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259080" y="1082040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predictors</a:t>
            </a:r>
            <a:r>
              <a:rPr lang="it-IT" dirty="0"/>
              <a:t> </a:t>
            </a:r>
            <a:r>
              <a:rPr lang="it-IT" dirty="0" err="1"/>
              <a:t>mask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effects</a:t>
            </a:r>
            <a:r>
              <a:rPr lang="it-IT" dirty="0"/>
              <a:t> (ES. NA </a:t>
            </a:r>
            <a:r>
              <a:rPr lang="it-IT" dirty="0" err="1"/>
              <a:t>values</a:t>
            </a:r>
            <a:r>
              <a:rPr lang="it-IT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802380" y="140520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4953000" y="987445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GLMs</a:t>
            </a:r>
            <a:r>
              <a:rPr lang="it-IT" dirty="0"/>
              <a:t>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a </a:t>
            </a:r>
            <a:r>
              <a:rPr lang="it-IT" dirty="0" err="1"/>
              <a:t>predictor</a:t>
            </a:r>
            <a:r>
              <a:rPr lang="it-IT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dirty="0" err="1"/>
              <a:t>Y~tot_buds+length+rank</a:t>
            </a:r>
            <a:endParaRPr lang="it-IT" dirty="0"/>
          </a:p>
          <a:p>
            <a:pPr marL="342900" indent="-342900" algn="ctr">
              <a:buFont typeface="+mj-lt"/>
              <a:buAutoNum type="arabicPeriod"/>
            </a:pPr>
            <a:r>
              <a:rPr lang="it-IT" dirty="0" err="1"/>
              <a:t>Y~M+V+C+length+rank</a:t>
            </a:r>
            <a:endParaRPr lang="it-IT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98120" y="3105834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p. Value are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data. </a:t>
            </a:r>
            <a:r>
              <a:rPr lang="it-IT" dirty="0" err="1"/>
              <a:t>Is</a:t>
            </a:r>
            <a:r>
              <a:rPr lang="it-IT" dirty="0"/>
              <a:t> real </a:t>
            </a:r>
            <a:r>
              <a:rPr lang="it-IT" dirty="0" err="1"/>
              <a:t>significance</a:t>
            </a:r>
            <a:r>
              <a:rPr lang="it-IT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3581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4953000" y="3337560"/>
            <a:ext cx="390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Permutation</a:t>
            </a:r>
            <a:r>
              <a:rPr lang="it-IT" dirty="0"/>
              <a:t> models + </a:t>
            </a:r>
            <a:r>
              <a:rPr lang="it-IT" dirty="0" err="1"/>
              <a:t>difference</a:t>
            </a:r>
            <a:r>
              <a:rPr lang="it-IT" dirty="0"/>
              <a:t> in AIC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1675199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647700" y="1066800"/>
            <a:ext cx="7932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GLMS(Y~A+B+C, data=DF)</a:t>
            </a:r>
          </a:p>
          <a:p>
            <a:r>
              <a:rPr lang="it-IT" dirty="0"/>
              <a:t>Shows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(***)</a:t>
            </a:r>
          </a:p>
          <a:p>
            <a:endParaRPr lang="it-IT" dirty="0"/>
          </a:p>
          <a:p>
            <a:r>
              <a:rPr lang="it-IT" b="1" dirty="0" err="1"/>
              <a:t>Permutation</a:t>
            </a:r>
            <a:endParaRPr lang="it-IT" b="1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shuffle the </a:t>
            </a:r>
            <a:r>
              <a:rPr lang="it-IT" dirty="0" err="1"/>
              <a:t>variable</a:t>
            </a:r>
            <a:r>
              <a:rPr lang="it-IT" dirty="0"/>
              <a:t> A: DF$A=sample(DF$A)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the </a:t>
            </a:r>
            <a:r>
              <a:rPr lang="it-IT" dirty="0" err="1"/>
              <a:t>glms</a:t>
            </a:r>
            <a:r>
              <a:rPr lang="it-IT" dirty="0"/>
              <a:t> GLMS(Y~A+B+C, data=DF)</a:t>
            </a:r>
          </a:p>
          <a:p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significance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true</a:t>
            </a:r>
            <a:r>
              <a:rPr lang="it-IT" dirty="0"/>
              <a:t>, </a:t>
            </a:r>
            <a:r>
              <a:rPr lang="it-IT" dirty="0" err="1"/>
              <a:t>now</a:t>
            </a:r>
            <a:r>
              <a:rPr lang="it-IT" dirty="0"/>
              <a:t> A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139DCC-CBF9-4181-BC70-0B6878392793}"/>
              </a:ext>
            </a:extLst>
          </p:cNvPr>
          <p:cNvSpPr/>
          <p:nvPr/>
        </p:nvSpPr>
        <p:spPr>
          <a:xfrm>
            <a:off x="2506084" y="3110210"/>
            <a:ext cx="4131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AIC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176BA-0DEB-494C-9643-75FBAE8A4551}"/>
              </a:ext>
            </a:extLst>
          </p:cNvPr>
          <p:cNvSpPr txBox="1"/>
          <p:nvPr/>
        </p:nvSpPr>
        <p:spPr>
          <a:xfrm>
            <a:off x="605790" y="3977640"/>
            <a:ext cx="7932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GLMS(Y~A+B+C, data=DF)</a:t>
            </a:r>
          </a:p>
          <a:p>
            <a:r>
              <a:rPr lang="it-IT" dirty="0"/>
              <a:t>Shows </a:t>
            </a:r>
            <a:r>
              <a:rPr lang="it-IT" dirty="0" err="1"/>
              <a:t>that</a:t>
            </a:r>
            <a:r>
              <a:rPr lang="it-IT" dirty="0"/>
              <a:t> AIC </a:t>
            </a:r>
            <a:r>
              <a:rPr lang="it-IT" dirty="0" err="1"/>
              <a:t>is</a:t>
            </a:r>
            <a:r>
              <a:rPr lang="it-IT" dirty="0"/>
              <a:t> 800</a:t>
            </a:r>
          </a:p>
          <a:p>
            <a:endParaRPr lang="it-IT" dirty="0"/>
          </a:p>
          <a:p>
            <a:r>
              <a:rPr lang="it-IT" b="1" dirty="0"/>
              <a:t>AIC </a:t>
            </a:r>
            <a:r>
              <a:rPr lang="it-IT" b="1" dirty="0" err="1"/>
              <a:t>difference</a:t>
            </a:r>
            <a:endParaRPr lang="it-IT" b="1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a </a:t>
            </a:r>
            <a:r>
              <a:rPr lang="it-IT" dirty="0" err="1"/>
              <a:t>null</a:t>
            </a:r>
            <a:r>
              <a:rPr lang="it-IT" dirty="0"/>
              <a:t> model GLMS(Y~1, data=DF)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make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AIC real (800) and AIC </a:t>
            </a:r>
            <a:r>
              <a:rPr lang="it-IT" dirty="0" err="1"/>
              <a:t>null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make </a:t>
            </a:r>
            <a:r>
              <a:rPr lang="it-IT" dirty="0" err="1"/>
              <a:t>permutation</a:t>
            </a:r>
            <a:r>
              <a:rPr lang="it-IT" dirty="0"/>
              <a:t> of a </a:t>
            </a:r>
            <a:r>
              <a:rPr lang="it-IT" dirty="0" err="1"/>
              <a:t>variable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the model.</a:t>
            </a:r>
          </a:p>
          <a:p>
            <a:r>
              <a:rPr lang="it-IT" dirty="0" err="1"/>
              <a:t>AICpermutation-AICnull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GREATER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AICreal-AICnull</a:t>
            </a:r>
            <a:r>
              <a:rPr lang="it-IT" dirty="0"/>
              <a:t>!!!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152D63-13B5-4EE3-8E7A-F5F1A28C7896}"/>
              </a:ext>
            </a:extLst>
          </p:cNvPr>
          <p:cNvCxnSpPr>
            <a:cxnSpLocks/>
          </p:cNvCxnSpPr>
          <p:nvPr/>
        </p:nvCxnSpPr>
        <p:spPr>
          <a:xfrm flipV="1">
            <a:off x="4905375" y="4656177"/>
            <a:ext cx="1181100" cy="55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5C90A8-55F8-40C3-87A9-BE68322209B3}"/>
              </a:ext>
            </a:extLst>
          </p:cNvPr>
          <p:cNvSpPr txBox="1"/>
          <p:nvPr/>
        </p:nvSpPr>
        <p:spPr>
          <a:xfrm>
            <a:off x="6123879" y="4102179"/>
            <a:ext cx="3172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Null</a:t>
            </a:r>
            <a:r>
              <a:rPr lang="it-IT" sz="1000" dirty="0"/>
              <a:t> models are made </a:t>
            </a:r>
            <a:r>
              <a:rPr lang="it-IT" sz="1000" dirty="0" err="1"/>
              <a:t>as</a:t>
            </a:r>
            <a:r>
              <a:rPr lang="it-IT" sz="1000" dirty="0"/>
              <a:t> follows:</a:t>
            </a:r>
          </a:p>
          <a:p>
            <a:r>
              <a:rPr lang="it-IT" sz="1000" dirty="0"/>
              <a:t>Y~1+(</a:t>
            </a:r>
            <a:r>
              <a:rPr lang="it-IT" sz="1000" dirty="0" err="1"/>
              <a:t>significant</a:t>
            </a:r>
            <a:r>
              <a:rPr lang="it-IT" sz="1000" dirty="0"/>
              <a:t> </a:t>
            </a:r>
            <a:r>
              <a:rPr lang="it-IT" sz="1000" dirty="0" err="1"/>
              <a:t>predictor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shuffled</a:t>
            </a:r>
            <a:r>
              <a:rPr lang="it-IT" sz="1000" dirty="0"/>
              <a:t>).</a:t>
            </a:r>
          </a:p>
          <a:p>
            <a:r>
              <a:rPr lang="it-IT" sz="1000" dirty="0" err="1"/>
              <a:t>Example</a:t>
            </a:r>
            <a:r>
              <a:rPr lang="it-IT" sz="1000" dirty="0"/>
              <a:t> in </a:t>
            </a:r>
            <a:r>
              <a:rPr lang="it-IT" sz="1000" dirty="0" err="1"/>
              <a:t>next</a:t>
            </a:r>
            <a:r>
              <a:rPr lang="it-IT" sz="1000" dirty="0"/>
              <a:t> slide </a:t>
            </a:r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2886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304800" y="955715"/>
            <a:ext cx="853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dipendent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(Y) and </a:t>
            </a:r>
            <a:r>
              <a:rPr lang="it-IT" dirty="0" err="1"/>
              <a:t>predictor</a:t>
            </a:r>
            <a:r>
              <a:rPr lang="it-IT" dirty="0"/>
              <a:t> (A). </a:t>
            </a:r>
            <a:r>
              <a:rPr lang="it-IT" dirty="0" err="1"/>
              <a:t>NB_start</a:t>
            </a:r>
            <a:r>
              <a:rPr lang="it-IT" dirty="0"/>
              <a:t> with 1 </a:t>
            </a:r>
            <a:r>
              <a:rPr lang="it-IT" dirty="0" err="1"/>
              <a:t>predictor</a:t>
            </a:r>
            <a:r>
              <a:rPr lang="it-IT" dirty="0"/>
              <a:t> and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, </a:t>
            </a:r>
            <a:r>
              <a:rPr lang="it-IT" dirty="0" err="1"/>
              <a:t>add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Run</a:t>
            </a:r>
            <a:r>
              <a:rPr lang="it-IT" dirty="0"/>
              <a:t> the model glm(Y~A)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significant</a:t>
            </a:r>
            <a:r>
              <a:rPr lang="it-IT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No.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Stop. </a:t>
            </a:r>
            <a:r>
              <a:rPr lang="it-IT" dirty="0" err="1"/>
              <a:t>Try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predictor</a:t>
            </a:r>
            <a:r>
              <a:rPr lang="it-IT" dirty="0"/>
              <a:t> (B);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Yes. </a:t>
            </a:r>
            <a:r>
              <a:rPr lang="it-IT" dirty="0">
                <a:sym typeface="Wingdings" panose="05000000000000000000" pitchFamily="2" charset="2"/>
              </a:rPr>
              <a:t>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do 100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(A=sample(A), for 100 times);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model (Y~1);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Make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</a:t>
            </a:r>
            <a:r>
              <a:rPr lang="it-IT" dirty="0" err="1">
                <a:sym typeface="Wingdings" panose="05000000000000000000" pitchFamily="2" charset="2"/>
              </a:rPr>
              <a:t>Y~sample</a:t>
            </a:r>
            <a:r>
              <a:rPr lang="it-IT" dirty="0">
                <a:sym typeface="Wingdings" panose="05000000000000000000" pitchFamily="2" charset="2"/>
              </a:rPr>
              <a:t>(A)) for 100 times;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Count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many</a:t>
            </a:r>
            <a:r>
              <a:rPr lang="it-IT" dirty="0">
                <a:sym typeface="Wingdings" panose="05000000000000000000" pitchFamily="2" charset="2"/>
              </a:rPr>
              <a:t> (out of 100)of </a:t>
            </a:r>
            <a:r>
              <a:rPr lang="it-IT" dirty="0" err="1">
                <a:sym typeface="Wingdings" panose="05000000000000000000" pitchFamily="2" charset="2"/>
              </a:rPr>
              <a:t>them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greater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real (Y~A)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another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</a:t>
            </a:r>
            <a:r>
              <a:rPr lang="it-IT" dirty="0">
                <a:sym typeface="Wingdings" panose="05000000000000000000" pitchFamily="2" charset="2"/>
              </a:rPr>
              <a:t> (B);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Run</a:t>
            </a:r>
            <a:r>
              <a:rPr lang="it-IT" dirty="0">
                <a:sym typeface="Wingdings" panose="05000000000000000000" pitchFamily="2" charset="2"/>
              </a:rPr>
              <a:t> the glm (Y~A+B)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B </a:t>
            </a:r>
            <a:r>
              <a:rPr lang="it-IT" dirty="0" err="1">
                <a:sym typeface="Wingdings" panose="05000000000000000000" pitchFamily="2" charset="2"/>
              </a:rPr>
              <a:t>significant</a:t>
            </a:r>
            <a:r>
              <a:rPr lang="it-IT" dirty="0">
                <a:sym typeface="Wingdings" panose="05000000000000000000" pitchFamily="2" charset="2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No.  stop. </a:t>
            </a:r>
            <a:r>
              <a:rPr lang="it-IT" dirty="0" err="1">
                <a:sym typeface="Wingdings" panose="05000000000000000000" pitchFamily="2" charset="2"/>
              </a:rPr>
              <a:t>Try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another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</a:t>
            </a:r>
            <a:r>
              <a:rPr lang="it-IT" dirty="0">
                <a:sym typeface="Wingdings" panose="05000000000000000000" pitchFamily="2" charset="2"/>
              </a:rPr>
              <a:t> (C);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/>
              <a:t>Yes</a:t>
            </a:r>
            <a:r>
              <a:rPr lang="it-IT" dirty="0" err="1">
                <a:sym typeface="Wingdings" panose="05000000000000000000" pitchFamily="2" charset="2"/>
              </a:rPr>
              <a:t>do</a:t>
            </a:r>
            <a:r>
              <a:rPr lang="it-IT" dirty="0">
                <a:sym typeface="Wingdings" panose="05000000000000000000" pitchFamily="2" charset="2"/>
              </a:rPr>
              <a:t> 100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(B=sample(B), for 100 times);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model (Y~A+1);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Make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</a:t>
            </a:r>
            <a:r>
              <a:rPr lang="it-IT" dirty="0" err="1">
                <a:sym typeface="Wingdings" panose="05000000000000000000" pitchFamily="2" charset="2"/>
              </a:rPr>
              <a:t>Y~sample</a:t>
            </a:r>
            <a:r>
              <a:rPr lang="it-IT" dirty="0">
                <a:sym typeface="Wingdings" panose="05000000000000000000" pitchFamily="2" charset="2"/>
              </a:rPr>
              <a:t>(B)) for 100 times;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Count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many</a:t>
            </a:r>
            <a:r>
              <a:rPr lang="it-IT" dirty="0">
                <a:sym typeface="Wingdings" panose="05000000000000000000" pitchFamily="2" charset="2"/>
              </a:rPr>
              <a:t> (out of 100)of </a:t>
            </a:r>
            <a:r>
              <a:rPr lang="it-IT" dirty="0" err="1">
                <a:sym typeface="Wingdings" panose="05000000000000000000" pitchFamily="2" charset="2"/>
              </a:rPr>
              <a:t>them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greater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real (Y~A+B)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Continue like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all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3292223" y="81892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999931" y="1807119"/>
            <a:ext cx="6477458" cy="3825190"/>
            <a:chOff x="682034" y="654314"/>
            <a:chExt cx="6477458" cy="38251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682034" y="654314"/>
              <a:ext cx="5764559" cy="3796825"/>
              <a:chOff x="848406" y="-251804"/>
              <a:chExt cx="5764559" cy="379682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342200" y="-235618"/>
                <a:ext cx="1727607" cy="1277128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634" y="751695"/>
                <a:ext cx="0" cy="3185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100324" y="-251804"/>
                <a:ext cx="512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361196" y="-144656"/>
                <a:ext cx="486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1074535" y="1124120"/>
                <a:ext cx="2512115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848406" y="2973074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912059" y="2896676"/>
              <a:ext cx="2512115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5078" y="3415137"/>
              <a:ext cx="282160" cy="414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2168117" y="3422249"/>
              <a:ext cx="359891" cy="407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305889" y="3907557"/>
              <a:ext cx="1794026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4647377" y="1947628"/>
              <a:ext cx="2512115" cy="63807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4618818" y="2912813"/>
              <a:ext cx="2512115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561" y="3424804"/>
              <a:ext cx="232983" cy="404992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>
              <a:off x="5903435" y="2585706"/>
              <a:ext cx="87920" cy="31097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206102" y="2285045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Existence of B (0,1)?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</p:cNvCxnSpPr>
          <p:nvPr/>
        </p:nvCxnSpPr>
        <p:spPr>
          <a:xfrm>
            <a:off x="2453159" y="3692593"/>
            <a:ext cx="0" cy="31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974214" y="6022532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3191645" y="443057"/>
            <a:ext cx="2570191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2868815" y="1269307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4476741" y="997055"/>
            <a:ext cx="16984" cy="27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2462160" y="1823305"/>
            <a:ext cx="2031565" cy="4617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</p:cNvCxnSpPr>
          <p:nvPr/>
        </p:nvCxnSpPr>
        <p:spPr>
          <a:xfrm flipH="1">
            <a:off x="1555736" y="5599057"/>
            <a:ext cx="11081" cy="394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162975" y="5346336"/>
            <a:ext cx="460811" cy="1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974213" y="720056"/>
            <a:ext cx="2217431" cy="5634734"/>
          </a:xfrm>
          <a:prstGeom prst="bentConnector3">
            <a:avLst>
              <a:gd name="adj1" fmla="val -103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4860773" y="5042432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350043" y="5042432"/>
            <a:ext cx="1794026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277836" y="4588684"/>
            <a:ext cx="969220" cy="45374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</p:cNvCxnSpPr>
          <p:nvPr/>
        </p:nvCxnSpPr>
        <p:spPr>
          <a:xfrm flipH="1">
            <a:off x="6033261" y="5328405"/>
            <a:ext cx="311602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4841735" y="6030695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</p:cNvCxnSpPr>
          <p:nvPr/>
        </p:nvCxnSpPr>
        <p:spPr>
          <a:xfrm flipH="1">
            <a:off x="5423257" y="5607220"/>
            <a:ext cx="11081" cy="39426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5761706" y="660610"/>
            <a:ext cx="243073" cy="5702343"/>
          </a:xfrm>
          <a:prstGeom prst="bentConnector4">
            <a:avLst>
              <a:gd name="adj1" fmla="val -1026326"/>
              <a:gd name="adj2" fmla="val 1000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1570846" y="1050563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5" y="714919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5703010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32521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7229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1743537" y="1337310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1439287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799E4C-1C52-4BCA-9149-58D27B3B0CB9}"/>
              </a:ext>
            </a:extLst>
          </p:cNvPr>
          <p:cNvSpPr txBox="1"/>
          <p:nvPr/>
        </p:nvSpPr>
        <p:spPr>
          <a:xfrm>
            <a:off x="5005357" y="2088363"/>
            <a:ext cx="3799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SYLLEPTIC </a:t>
            </a:r>
            <a:r>
              <a:rPr lang="it-IT" dirty="0" err="1"/>
              <a:t>shoot</a:t>
            </a:r>
            <a:r>
              <a:rPr lang="it-IT" dirty="0"/>
              <a:t> (1= YES, 0=NO) with </a:t>
            </a:r>
            <a:r>
              <a:rPr lang="it-IT" dirty="0" err="1"/>
              <a:t>length</a:t>
            </a:r>
            <a:r>
              <a:rPr lang="it-IT" dirty="0"/>
              <a:t> of the </a:t>
            </a:r>
            <a:r>
              <a:rPr lang="it-IT" dirty="0" err="1"/>
              <a:t>parent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4754548" y="318072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-0.01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55B2B-E0A3-4392-88C5-F8C4786A6DAC}"/>
              </a:ext>
            </a:extLst>
          </p:cNvPr>
          <p:cNvSpPr txBox="1"/>
          <p:nvPr/>
        </p:nvSpPr>
        <p:spPr>
          <a:xfrm>
            <a:off x="3560158" y="4334634"/>
            <a:ext cx="2125979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more sylleptic in short and medium </a:t>
            </a:r>
            <a:r>
              <a:rPr lang="it-IT" sz="1500" dirty="0" err="1"/>
              <a:t>than</a:t>
            </a:r>
            <a:r>
              <a:rPr lang="it-IT" sz="1500" dirty="0"/>
              <a:t> in long and </a:t>
            </a:r>
            <a:r>
              <a:rPr lang="it-IT" sz="1500" dirty="0" err="1"/>
              <a:t>very</a:t>
            </a:r>
            <a:r>
              <a:rPr lang="it-IT" sz="1500" dirty="0"/>
              <a:t> long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4B4B786-8B19-4C4E-A62D-AC4313AD3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20" y="3739421"/>
            <a:ext cx="3449580" cy="2587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32521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3A3DDB2-5965-4BD8-BDB3-DBABAE620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9" y="4072219"/>
            <a:ext cx="2989358" cy="22420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284598-5A3D-4086-8017-B6A0BF4C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6" y="772450"/>
            <a:ext cx="4400122" cy="29207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 flipV="1">
            <a:off x="4007457" y="2266796"/>
            <a:ext cx="1225901" cy="11622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778370" y="125138"/>
            <a:ext cx="275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1_Relation with LENGTH of the </a:t>
            </a:r>
            <a:r>
              <a:rPr lang="it-IT" sz="1600" dirty="0" err="1"/>
              <a:t>parent</a:t>
            </a:r>
            <a:r>
              <a:rPr lang="it-IT" sz="1600" dirty="0"/>
              <a:t> (</a:t>
            </a:r>
            <a:r>
              <a:rPr lang="it-IT" sz="1600" dirty="0" err="1"/>
              <a:t>proleptic</a:t>
            </a:r>
            <a:r>
              <a:rPr lang="it-IT" sz="1600" dirty="0"/>
              <a:t>) </a:t>
            </a:r>
            <a:r>
              <a:rPr lang="it-IT" sz="1600" dirty="0" err="1"/>
              <a:t>shoot</a:t>
            </a:r>
            <a:endParaRPr lang="it-IT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BF3B39-7047-4514-95B4-BB1A658B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907C50-315A-4F95-B74C-2AC17E4753A4}"/>
              </a:ext>
            </a:extLst>
          </p:cNvPr>
          <p:cNvSpPr/>
          <p:nvPr/>
        </p:nvSpPr>
        <p:spPr>
          <a:xfrm>
            <a:off x="7280696" y="442953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32521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3482340" y="212564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Permutation_length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4F787-191C-4E4E-BDC0-A8551F32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1" y="892183"/>
            <a:ext cx="7288571" cy="3416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32521" y="4818491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</p:spTree>
    <p:extLst>
      <p:ext uri="{BB962C8B-B14F-4D97-AF65-F5344CB8AC3E}">
        <p14:creationId xmlns:p14="http://schemas.microsoft.com/office/powerpoint/2010/main" val="78615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799E4C-1C52-4BCA-9149-58D27B3B0CB9}"/>
              </a:ext>
            </a:extLst>
          </p:cNvPr>
          <p:cNvSpPr txBox="1"/>
          <p:nvPr/>
        </p:nvSpPr>
        <p:spPr>
          <a:xfrm>
            <a:off x="5532022" y="2181605"/>
            <a:ext cx="3125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SYLLEPTIC </a:t>
            </a:r>
            <a:r>
              <a:rPr lang="it-IT" dirty="0" err="1"/>
              <a:t>shoot</a:t>
            </a:r>
            <a:r>
              <a:rPr lang="it-IT" dirty="0"/>
              <a:t> (1= YES, 0=NO) with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120473" y="342900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NOT SIG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32521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22779" y="208739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RANK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26052-77FC-4BF5-89C0-49CA1798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30" y="903229"/>
            <a:ext cx="4873543" cy="35159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 flipV="1">
            <a:off x="4486777" y="2851177"/>
            <a:ext cx="1534461" cy="89843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2AF89D5-FBB7-48CF-9F44-FCD1E471D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96" y="4157229"/>
            <a:ext cx="2972035" cy="2229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E7CC4-CAA9-4971-8CB9-33AF60ADC261}"/>
              </a:ext>
            </a:extLst>
          </p:cNvPr>
          <p:cNvSpPr txBox="1"/>
          <p:nvPr/>
        </p:nvSpPr>
        <p:spPr>
          <a:xfrm>
            <a:off x="589185" y="4680797"/>
            <a:ext cx="4405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sylleptic are </a:t>
            </a:r>
            <a:r>
              <a:rPr lang="it-IT" dirty="0" err="1"/>
              <a:t>distributed</a:t>
            </a:r>
            <a:r>
              <a:rPr lang="it-IT" dirty="0"/>
              <a:t> in a </a:t>
            </a:r>
            <a:r>
              <a:rPr lang="it-IT" dirty="0" err="1"/>
              <a:t>median</a:t>
            </a:r>
            <a:r>
              <a:rPr lang="it-IT" dirty="0"/>
              <a:t> zone </a:t>
            </a:r>
            <a:r>
              <a:rPr lang="it-IT" dirty="0" err="1"/>
              <a:t>along</a:t>
            </a:r>
            <a:r>
              <a:rPr lang="it-IT" dirty="0"/>
              <a:t> the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,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linear </a:t>
            </a:r>
            <a:r>
              <a:rPr lang="it-IT" dirty="0" err="1"/>
              <a:t>effect</a:t>
            </a:r>
            <a:r>
              <a:rPr lang="it-IT" dirty="0"/>
              <a:t>:</a:t>
            </a:r>
          </a:p>
          <a:p>
            <a:pPr algn="ctr"/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compute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bud</a:t>
            </a:r>
            <a:r>
              <a:rPr lang="it-IT" dirty="0"/>
              <a:t> the </a:t>
            </a:r>
            <a:r>
              <a:rPr lang="it-IT" dirty="0" err="1"/>
              <a:t>distance</a:t>
            </a:r>
            <a:r>
              <a:rPr lang="it-IT" dirty="0"/>
              <a:t> to the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extremities</a:t>
            </a:r>
            <a:r>
              <a:rPr lang="it-IT" dirty="0"/>
              <a:t>, with </a:t>
            </a:r>
            <a:r>
              <a:rPr lang="it-IT" dirty="0" err="1"/>
              <a:t>reference</a:t>
            </a:r>
            <a:r>
              <a:rPr lang="it-IT" dirty="0"/>
              <a:t> 0 </a:t>
            </a:r>
            <a:r>
              <a:rPr lang="it-IT" dirty="0" err="1"/>
              <a:t>at</a:t>
            </a:r>
            <a:r>
              <a:rPr lang="it-IT" dirty="0"/>
              <a:t> the middle </a:t>
            </a:r>
            <a:r>
              <a:rPr lang="it-IT" dirty="0" err="1"/>
              <a:t>rank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  <a:p>
            <a:pPr algn="ctr"/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7280696" y="442953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94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799E4C-1C52-4BCA-9149-58D27B3B0CB9}"/>
              </a:ext>
            </a:extLst>
          </p:cNvPr>
          <p:cNvSpPr txBox="1"/>
          <p:nvPr/>
        </p:nvSpPr>
        <p:spPr>
          <a:xfrm>
            <a:off x="5608796" y="2088672"/>
            <a:ext cx="3125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SYLLEPTIC </a:t>
            </a:r>
            <a:r>
              <a:rPr lang="it-IT" dirty="0" err="1"/>
              <a:t>shoot</a:t>
            </a:r>
            <a:r>
              <a:rPr lang="it-IT" dirty="0"/>
              <a:t> (1= YES, 0=NO) with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310449" y="3267017"/>
            <a:ext cx="3642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to the </a:t>
            </a:r>
            <a:r>
              <a:rPr lang="it-IT" sz="1400" dirty="0" err="1"/>
              <a:t>shoot</a:t>
            </a:r>
            <a:r>
              <a:rPr lang="it-IT" sz="1400" dirty="0"/>
              <a:t> </a:t>
            </a:r>
            <a:r>
              <a:rPr lang="it-IT" sz="1400" dirty="0" err="1"/>
              <a:t>extremities</a:t>
            </a:r>
            <a:r>
              <a:rPr lang="it-IT" sz="1400" dirty="0"/>
              <a:t> (with </a:t>
            </a:r>
            <a:r>
              <a:rPr lang="it-IT" sz="1400" dirty="0" err="1"/>
              <a:t>reference</a:t>
            </a:r>
            <a:r>
              <a:rPr lang="it-IT" sz="1400" dirty="0"/>
              <a:t> 0 </a:t>
            </a:r>
            <a:r>
              <a:rPr lang="it-IT" sz="1400" dirty="0" err="1"/>
              <a:t>at</a:t>
            </a:r>
            <a:r>
              <a:rPr lang="it-IT" sz="1400" dirty="0"/>
              <a:t> the middle </a:t>
            </a:r>
            <a:r>
              <a:rPr lang="it-IT" sz="1400" dirty="0" err="1"/>
              <a:t>rank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significative (***). Coef?-0.23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32521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22779" y="208739"/>
            <a:ext cx="283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2_Relation with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length</a:t>
            </a:r>
            <a:r>
              <a:rPr lang="it-IT" sz="1600" dirty="0"/>
              <a:t> + DISTANCE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2AF89D5-FBB7-48CF-9F44-FCD1E471D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96" y="4395705"/>
            <a:ext cx="2972035" cy="2229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E7CC4-CAA9-4971-8CB9-33AF60ADC261}"/>
              </a:ext>
            </a:extLst>
          </p:cNvPr>
          <p:cNvSpPr txBox="1"/>
          <p:nvPr/>
        </p:nvSpPr>
        <p:spPr>
          <a:xfrm>
            <a:off x="481189" y="4850296"/>
            <a:ext cx="4405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Why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significant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anymore</a:t>
            </a:r>
            <a:r>
              <a:rPr lang="it-IT" dirty="0">
                <a:highlight>
                  <a:srgbClr val="FFFF00"/>
                </a:highlight>
              </a:rPr>
              <a:t>? </a:t>
            </a:r>
            <a:r>
              <a:rPr lang="it-IT" dirty="0" err="1">
                <a:highlight>
                  <a:srgbClr val="FFFF00"/>
                </a:highlight>
              </a:rPr>
              <a:t>Because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they</a:t>
            </a:r>
            <a:r>
              <a:rPr lang="it-IT" dirty="0">
                <a:highlight>
                  <a:srgbClr val="FFFF00"/>
                </a:highlight>
              </a:rPr>
              <a:t> are </a:t>
            </a:r>
            <a:r>
              <a:rPr lang="it-IT" dirty="0" err="1">
                <a:highlight>
                  <a:srgbClr val="FFFF00"/>
                </a:highlight>
              </a:rPr>
              <a:t>linked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it-IT" dirty="0" err="1">
                <a:highlight>
                  <a:srgbClr val="FFFF00"/>
                </a:highlight>
              </a:rPr>
              <a:t>What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should</a:t>
            </a:r>
            <a:r>
              <a:rPr lang="it-IT" dirty="0">
                <a:highlight>
                  <a:srgbClr val="FFFF00"/>
                </a:highlight>
              </a:rPr>
              <a:t> i do for </a:t>
            </a:r>
            <a:r>
              <a:rPr lang="it-IT" dirty="0" err="1">
                <a:highlight>
                  <a:srgbClr val="FFFF00"/>
                </a:highlight>
              </a:rPr>
              <a:t>permutation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D7BBEE-B300-41ED-843A-9549A0E7D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07" y="770816"/>
            <a:ext cx="4915446" cy="311737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 flipV="1">
            <a:off x="3870367" y="2456953"/>
            <a:ext cx="1673542" cy="12871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1AAC4-942F-4693-A079-742475B7B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7280696" y="442953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B49E04-AFAB-4BAE-844F-E9EC04E2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8" y="842383"/>
            <a:ext cx="4339162" cy="2586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99E4C-1C52-4BCA-9149-58D27B3B0CB9}"/>
              </a:ext>
            </a:extLst>
          </p:cNvPr>
          <p:cNvSpPr txBox="1"/>
          <p:nvPr/>
        </p:nvSpPr>
        <p:spPr>
          <a:xfrm>
            <a:off x="5546237" y="2221427"/>
            <a:ext cx="3125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SYLLEPTIC </a:t>
            </a:r>
            <a:r>
              <a:rPr lang="it-IT" dirty="0" err="1"/>
              <a:t>shoot</a:t>
            </a:r>
            <a:r>
              <a:rPr lang="it-IT" dirty="0"/>
              <a:t> (1= YES, 0=NO) with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4884440" y="4153823"/>
            <a:ext cx="3642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Absolute </a:t>
            </a:r>
            <a:r>
              <a:rPr lang="it-IT" sz="1400" dirty="0" err="1"/>
              <a:t>value</a:t>
            </a:r>
            <a:r>
              <a:rPr lang="it-IT" sz="1400" dirty="0"/>
              <a:t> of </a:t>
            </a:r>
            <a:r>
              <a:rPr lang="it-IT" sz="1400" dirty="0" err="1"/>
              <a:t>distance</a:t>
            </a:r>
            <a:r>
              <a:rPr lang="it-IT" sz="1400" dirty="0"/>
              <a:t> of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from the </a:t>
            </a:r>
            <a:r>
              <a:rPr lang="it-IT" sz="1400" dirty="0" err="1"/>
              <a:t>mean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of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shoot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Coef?-0.25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32521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22779" y="208739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DISTANCE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 flipV="1">
            <a:off x="3482340" y="2135691"/>
            <a:ext cx="1716513" cy="2114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FC0339-618F-421D-9097-405EDE8D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8ED518-F03C-4750-B61E-80D98B6A9367}"/>
              </a:ext>
            </a:extLst>
          </p:cNvPr>
          <p:cNvSpPr/>
          <p:nvPr/>
        </p:nvSpPr>
        <p:spPr>
          <a:xfrm>
            <a:off x="7280696" y="442953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958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32521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3482340" y="212564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Permutation_DISTANCE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32521" y="4818491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1181A-BD46-44F7-A4F2-5FB71487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1" y="796024"/>
            <a:ext cx="7281462" cy="37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479843" y="2378175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relates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in </a:t>
            </a:r>
            <a:r>
              <a:rPr lang="it-IT" dirty="0" err="1"/>
              <a:t>IN</a:t>
            </a:r>
            <a:r>
              <a:rPr lang="it-IT" dirty="0"/>
              <a:t>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of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030263" y="3594894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(**). Coef +0.008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ACCF3-88E2-4531-A808-95ABFC76FD09}"/>
              </a:ext>
            </a:extLst>
          </p:cNvPr>
          <p:cNvSpPr txBox="1"/>
          <p:nvPr/>
        </p:nvSpPr>
        <p:spPr>
          <a:xfrm>
            <a:off x="4876801" y="4654747"/>
            <a:ext cx="21259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maximum </a:t>
            </a:r>
            <a:r>
              <a:rPr lang="it-IT" sz="1500" dirty="0" err="1"/>
              <a:t>variability</a:t>
            </a:r>
            <a:r>
              <a:rPr lang="it-IT" sz="1500" dirty="0"/>
              <a:t> in the </a:t>
            </a:r>
            <a:r>
              <a:rPr lang="it-IT" sz="1500" dirty="0" err="1"/>
              <a:t>number</a:t>
            </a:r>
            <a:r>
              <a:rPr lang="it-IT" sz="1500" dirty="0"/>
              <a:t> of </a:t>
            </a:r>
            <a:r>
              <a:rPr lang="it-IT" sz="1500" dirty="0" err="1"/>
              <a:t>buds</a:t>
            </a:r>
            <a:r>
              <a:rPr lang="it-IT" sz="1500" dirty="0"/>
              <a:t> of the sylleptic </a:t>
            </a:r>
            <a:r>
              <a:rPr lang="it-IT" sz="1500" dirty="0" err="1"/>
              <a:t>shoots</a:t>
            </a:r>
            <a:r>
              <a:rPr lang="it-IT" sz="1500" dirty="0"/>
              <a:t> </a:t>
            </a:r>
            <a:r>
              <a:rPr lang="it-IT" sz="1500" dirty="0" err="1"/>
              <a:t>borne</a:t>
            </a:r>
            <a:r>
              <a:rPr lang="it-IT" sz="1500" dirty="0"/>
              <a:t> on medium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907D-5406-4CF5-B32F-E97E0A7F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957103"/>
            <a:ext cx="4176707" cy="26919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58105" y="202323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1502" y="354302"/>
            <a:ext cx="37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1_Relation with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LENGTH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 flipV="1">
            <a:off x="3629071" y="2308720"/>
            <a:ext cx="1730808" cy="15477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5383B49C-5490-483A-B156-DA1B1BDED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2" y="3765803"/>
            <a:ext cx="3589331" cy="2691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7804029" y="840401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58105" y="202323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482340" y="212564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Permutation_length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5899868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07B8E-DEF5-4825-8055-454343EB3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949353"/>
            <a:ext cx="6389280" cy="431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29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468342" y="2225001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relates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in </a:t>
            </a:r>
            <a:r>
              <a:rPr lang="it-IT" dirty="0" err="1"/>
              <a:t>IN</a:t>
            </a:r>
            <a:r>
              <a:rPr lang="it-IT" dirty="0"/>
              <a:t>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and RANK of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shoots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018762" y="3558030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+0.01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(*). Coef=-0.03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58105" y="202323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1502" y="354302"/>
            <a:ext cx="37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LENGTH+RANK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DD7C65-5E60-48E5-A4F8-F44B0175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935507"/>
            <a:ext cx="4020189" cy="257898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 flipV="1">
            <a:off x="3617843" y="2292935"/>
            <a:ext cx="1742036" cy="143343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7662DC50-0554-4BDB-8922-433FE3148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55" y="3703517"/>
            <a:ext cx="3936212" cy="2952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4DF02-A262-4957-A297-DFBDCCF54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AB86EE-0BC8-4085-9A46-9AA8973D6D11}"/>
              </a:ext>
            </a:extLst>
          </p:cNvPr>
          <p:cNvSpPr/>
          <p:nvPr/>
        </p:nvSpPr>
        <p:spPr>
          <a:xfrm>
            <a:off x="7786777" y="1127404"/>
            <a:ext cx="1010318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45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58105" y="202323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2766723" y="311801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Permutation_rank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57AEC-C282-4BBB-B69A-C9B4CC33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1110608"/>
            <a:ext cx="7131672" cy="31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471668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observation</a:t>
            </a:r>
            <a:endParaRPr lang="en-US" sz="2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638175" y="4674930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628649" y="4962525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628648" y="5286374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667700" y="561022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895350" y="577804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catkin</a:t>
            </a:r>
            <a:endParaRPr lang="it-IT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95350" y="5240891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Blind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95350" y="4857750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Mixed </a:t>
            </a:r>
            <a:r>
              <a:rPr lang="it-IT" dirty="0" err="1"/>
              <a:t>bud</a:t>
            </a:r>
            <a:endParaRPr lang="it-IT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5350" y="46029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vegetative </a:t>
            </a:r>
            <a:r>
              <a:rPr lang="it-IT" dirty="0" err="1"/>
              <a:t>bud</a:t>
            </a:r>
            <a:endParaRPr lang="it-IT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99" y="574262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5487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5965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3999001" y="2533650"/>
            <a:ext cx="449327" cy="3429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4600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471668" y="6036376"/>
            <a:ext cx="2521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Elongate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growing</a:t>
            </a:r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1140162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535632" y="1265405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526692" y="4277802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526692" y="4414299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023665" y="4010479"/>
            <a:ext cx="2975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/>
              <a:t>Proleptic</a:t>
            </a:r>
            <a:r>
              <a:rPr lang="it-IT" sz="1500" dirty="0"/>
              <a:t> </a:t>
            </a:r>
            <a:r>
              <a:rPr lang="it-IT" sz="1500" dirty="0" err="1"/>
              <a:t>shoot</a:t>
            </a:r>
            <a:r>
              <a:rPr lang="it-IT" sz="1500" dirty="0"/>
              <a:t> (</a:t>
            </a:r>
            <a:r>
              <a:rPr lang="it-IT" sz="1500" dirty="0" err="1"/>
              <a:t>referred</a:t>
            </a:r>
            <a:r>
              <a:rPr lang="it-IT" sz="15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011650" y="4248180"/>
            <a:ext cx="3035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/>
              <a:t>Sylleptic</a:t>
            </a:r>
            <a:r>
              <a:rPr lang="it-IT" sz="1500" dirty="0"/>
              <a:t> </a:t>
            </a:r>
            <a:r>
              <a:rPr lang="it-IT" sz="1500" dirty="0" err="1"/>
              <a:t>shoot</a:t>
            </a:r>
            <a:r>
              <a:rPr lang="it-IT" sz="1500" dirty="0"/>
              <a:t> (</a:t>
            </a:r>
            <a:r>
              <a:rPr lang="it-IT" sz="1500" dirty="0" err="1"/>
              <a:t>referred</a:t>
            </a:r>
            <a:r>
              <a:rPr lang="it-IT" sz="15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3536868" y="4468610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1171974" y="3180851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278650" y="2620730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909096" y="243722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proportion</a:t>
            </a:r>
            <a:r>
              <a:rPr lang="it-IT" dirty="0"/>
              <a:t> </a:t>
            </a:r>
            <a:r>
              <a:rPr lang="it-IT" dirty="0" err="1"/>
              <a:t>ov</a:t>
            </a:r>
            <a:r>
              <a:rPr lang="it-IT" dirty="0"/>
              <a:t> V in </a:t>
            </a:r>
            <a:r>
              <a:rPr lang="it-IT" dirty="0" err="1"/>
              <a:t>IN</a:t>
            </a:r>
            <a:r>
              <a:rPr lang="it-IT" dirty="0"/>
              <a:t>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of parental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356859" y="3672409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significative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ACCF3-88E2-4531-A808-95ABFC76FD09}"/>
              </a:ext>
            </a:extLst>
          </p:cNvPr>
          <p:cNvSpPr txBox="1"/>
          <p:nvPr/>
        </p:nvSpPr>
        <p:spPr>
          <a:xfrm>
            <a:off x="6873240" y="4498985"/>
            <a:ext cx="2125979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>
                <a:highlight>
                  <a:srgbClr val="FFFF00"/>
                </a:highlight>
              </a:rPr>
              <a:t>ADD IMMAGE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1503" y="354302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1_Relation with 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C05FC-2089-405B-B37E-68361C53C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972754"/>
            <a:ext cx="5218389" cy="33177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58105" y="276181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2853459"/>
            <a:ext cx="1811547" cy="10805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7852386" y="1133065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1B4521-F64B-4AEB-9FBF-038A49A6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5" y="933701"/>
            <a:ext cx="4696472" cy="3081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783437" y="220428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relates</a:t>
            </a:r>
            <a:r>
              <a:rPr lang="it-IT" dirty="0"/>
              <a:t> </a:t>
            </a:r>
            <a:r>
              <a:rPr lang="it-IT" dirty="0" err="1"/>
              <a:t>proportion</a:t>
            </a:r>
            <a:r>
              <a:rPr lang="it-IT" dirty="0"/>
              <a:t> of V IN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the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333857" y="3718254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significative(*). Coef. 0.07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ACCF3-88E2-4531-A808-95ABFC76FD09}"/>
              </a:ext>
            </a:extLst>
          </p:cNvPr>
          <p:cNvSpPr txBox="1"/>
          <p:nvPr/>
        </p:nvSpPr>
        <p:spPr>
          <a:xfrm>
            <a:off x="6873240" y="4498985"/>
            <a:ext cx="2125979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>
                <a:highlight>
                  <a:srgbClr val="FFFF00"/>
                </a:highlight>
              </a:rPr>
              <a:t>ADD IMMAGE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1503" y="354302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Rank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58105" y="276181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 flipV="1">
            <a:off x="4039263" y="2562226"/>
            <a:ext cx="1650856" cy="12736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83800F8-393B-46A0-B3C4-C63084E96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CEEBDF-486D-4B17-AC11-65176CFBC070}"/>
              </a:ext>
            </a:extLst>
          </p:cNvPr>
          <p:cNvSpPr/>
          <p:nvPr/>
        </p:nvSpPr>
        <p:spPr>
          <a:xfrm>
            <a:off x="7852386" y="1134113"/>
            <a:ext cx="981562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71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58105" y="202323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2766723" y="311801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Permutation_rank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10 times out of 100</a:t>
            </a:r>
            <a:r>
              <a:rPr lang="it-IT" dirty="0"/>
              <a:t>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5E-C1EF-48D6-AD60-43D0E653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983518"/>
            <a:ext cx="7355878" cy="34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64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307CE-E28C-4D48-8293-79A2813E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2" y="960408"/>
            <a:ext cx="5089586" cy="3071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909096" y="263602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Glm that relate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proportion of V IN SYLLEPTIC shoot with </a:t>
            </a:r>
            <a:r>
              <a:rPr lang="it-IT" dirty="0" err="1">
                <a:latin typeface="Calibri" panose="020F0502020204030204"/>
              </a:rPr>
              <a:t>distance</a:t>
            </a:r>
            <a:r>
              <a:rPr lang="it-IT" dirty="0">
                <a:latin typeface="Calibri" panose="020F0502020204030204"/>
              </a:rPr>
              <a:t> 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300557" y="3633143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significative(*). Coef. 0.0.147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ACCF3-88E2-4531-A808-95ABFC76FD09}"/>
              </a:ext>
            </a:extLst>
          </p:cNvPr>
          <p:cNvSpPr txBox="1"/>
          <p:nvPr/>
        </p:nvSpPr>
        <p:spPr>
          <a:xfrm>
            <a:off x="6873240" y="4498985"/>
            <a:ext cx="2125979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ADD IMMAGE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1503" y="354302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3_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 with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58105" y="276181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 flipV="1">
            <a:off x="4039263" y="2562226"/>
            <a:ext cx="1700179" cy="137888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D986358-7567-474C-8F28-BFFD50BB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B93162-5240-461A-843D-1CC61CA32DF5}"/>
              </a:ext>
            </a:extLst>
          </p:cNvPr>
          <p:cNvSpPr/>
          <p:nvPr/>
        </p:nvSpPr>
        <p:spPr>
          <a:xfrm>
            <a:off x="7804030" y="1158235"/>
            <a:ext cx="104921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52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48997" y="1054212"/>
            <a:ext cx="6161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4998519" y="351504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IS NOT SIGNIFICATIVE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936607" y="480247"/>
            <a:ext cx="283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1_Relation with </a:t>
            </a:r>
            <a:r>
              <a:rPr lang="it-IT" dirty="0" err="1"/>
              <a:t>parent</a:t>
            </a:r>
            <a:r>
              <a:rPr lang="it-IT" dirty="0"/>
              <a:t> 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45962-3054-412C-96F4-A65824DC7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2" y="1890948"/>
            <a:ext cx="4807256" cy="33490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 flipV="1">
            <a:off x="4272951" y="3628845"/>
            <a:ext cx="1805796" cy="9776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48997" y="1054212"/>
            <a:ext cx="5770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parentr</a:t>
            </a:r>
            <a:r>
              <a:rPr lang="it-IT" sz="1500" dirty="0"/>
              <a:t> </a:t>
            </a:r>
            <a:r>
              <a:rPr lang="it-IT" sz="1500" dirty="0" err="1"/>
              <a:t>ank</a:t>
            </a:r>
            <a:r>
              <a:rPr lang="it-IT" sz="1500" dirty="0"/>
              <a:t> in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303319" y="376060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IS NOT SIGNIFICATIVE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936607" y="480247"/>
            <a:ext cx="283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</a:t>
            </a:r>
            <a:r>
              <a:rPr lang="it-IT" dirty="0" err="1"/>
              <a:t>parent</a:t>
            </a:r>
            <a:r>
              <a:rPr lang="it-IT" dirty="0"/>
              <a:t> 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EE0D0-020E-4D2D-9586-1E4E0C88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11" y="1666108"/>
            <a:ext cx="4638786" cy="29151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 flipV="1">
            <a:off x="4253948" y="3299791"/>
            <a:ext cx="1865056" cy="72242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696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9003C1-92AF-4853-BC8B-37E0CD6B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0" y="1646101"/>
            <a:ext cx="5405574" cy="2977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48997" y="1054212"/>
            <a:ext cx="5770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distance</a:t>
            </a:r>
            <a:r>
              <a:rPr lang="it-IT" sz="1500" dirty="0"/>
              <a:t> </a:t>
            </a:r>
            <a:r>
              <a:rPr lang="it-IT" sz="1500" dirty="0" err="1"/>
              <a:t>between</a:t>
            </a:r>
            <a:r>
              <a:rPr lang="it-IT" sz="1500" dirty="0"/>
              <a:t>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ranks</a:t>
            </a:r>
            <a:r>
              <a:rPr lang="it-IT" sz="1500" dirty="0"/>
              <a:t> in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303319" y="376060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distance</a:t>
            </a:r>
            <a:r>
              <a:rPr lang="it-IT" sz="1400" dirty="0"/>
              <a:t> IS NOT SIGNIFICATIVE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936607" y="480247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3_Relation with 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 flipV="1">
            <a:off x="4253948" y="3299791"/>
            <a:ext cx="1865056" cy="72242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755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5F16A-CE28-4DED-A992-458C6422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9" y="1636602"/>
            <a:ext cx="5204783" cy="3408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48998" y="1054212"/>
            <a:ext cx="6343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(</a:t>
            </a:r>
            <a:r>
              <a:rPr lang="it-IT" sz="1500" b="1" dirty="0" err="1"/>
              <a:t>v+m</a:t>
            </a:r>
            <a:r>
              <a:rPr lang="it-IT" sz="1500" b="1" dirty="0"/>
              <a:t>) </a:t>
            </a:r>
            <a:r>
              <a:rPr lang="it-IT" sz="1500" dirty="0"/>
              <a:t>of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(*). Coef=-0.21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873346" y="177048"/>
            <a:ext cx="250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4_Relation with TOT BUDS in </a:t>
            </a:r>
            <a:r>
              <a:rPr lang="it-IT" dirty="0" err="1"/>
              <a:t>that</a:t>
            </a:r>
            <a:r>
              <a:rPr lang="it-IT" dirty="0"/>
              <a:t> sylleptic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29000"/>
            <a:ext cx="1374475" cy="183886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DF052D-9D70-4B6E-A0A2-846416BD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518FD4-DF21-4BA2-821D-762A0A9CD25F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550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723941" y="367236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Permutation_tot</a:t>
            </a:r>
            <a:r>
              <a:rPr lang="it-IT" dirty="0"/>
              <a:t> </a:t>
            </a:r>
            <a:r>
              <a:rPr lang="it-IT" dirty="0" err="1"/>
              <a:t>buds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2686D-A711-4ED8-8ADC-BA4E81421380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1EBE6-0B3E-402C-A71C-7B2BA22FAD2E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10082-576B-4F02-AF4E-457FFA5B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2" y="1109593"/>
            <a:ext cx="5824848" cy="3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27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v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Coef: --0.63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0CD8E-24E9-446E-B531-E291780B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691536"/>
            <a:ext cx="4840504" cy="32457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244132"/>
            <a:ext cx="1368474" cy="20237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52D4E4-24E1-41F3-86E8-0DA62BFBA0F2}"/>
              </a:ext>
            </a:extLst>
          </p:cNvPr>
          <p:cNvSpPr txBox="1"/>
          <p:nvPr/>
        </p:nvSpPr>
        <p:spPr>
          <a:xfrm>
            <a:off x="3758167" y="367236"/>
            <a:ext cx="280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5_Relation with </a:t>
            </a:r>
            <a:r>
              <a:rPr lang="it-IT" dirty="0" err="1"/>
              <a:t>other</a:t>
            </a:r>
            <a:r>
              <a:rPr lang="it-IT" dirty="0"/>
              <a:t> V in </a:t>
            </a:r>
            <a:r>
              <a:rPr lang="it-IT" dirty="0" err="1"/>
              <a:t>that</a:t>
            </a:r>
            <a:r>
              <a:rPr lang="it-IT" dirty="0"/>
              <a:t> sylleptic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26A58F-0D41-4557-863D-7406BB8D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ED5377-17E3-4EFD-BDDB-867095C6F134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95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750205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growth</a:t>
            </a:r>
            <a:endParaRPr lang="en-US" sz="2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4600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1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(elongate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1614487" y="2409825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5" y="5897467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714395" y="5966727"/>
            <a:ext cx="12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leaves</a:t>
            </a:r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4829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64" y="1152983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6905625" y="1381124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4829175" y="4103133"/>
            <a:ext cx="2171701" cy="20442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43" y="1838004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1414399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199584" y="5370271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199584" y="5506768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696558" y="5102948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</a:t>
            </a:r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684543" y="5340649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</a:t>
            </a:r>
            <a:r>
              <a:rPr lang="it-IT" dirty="0" err="1"/>
              <a:t>sylleptic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4719048" y="3991718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2000119" y="2903382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2758188" y="2530586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4837987" y="2523611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2738768" y="5083903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2738768" y="5380838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723941" y="367236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Permutation_v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2686D-A711-4ED8-8ADC-BA4E81421380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1EBE6-0B3E-402C-A71C-7B2BA22FAD2E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BFD2D-3E68-4FBB-84EE-6B05B651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9" y="1001859"/>
            <a:ext cx="5760430" cy="34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62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BDB3E-57AE-4AA2-8658-5B1E5AA4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890400"/>
            <a:ext cx="4606445" cy="3195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6520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buds,related</a:t>
            </a:r>
            <a:r>
              <a:rPr lang="it-IT" sz="1500" dirty="0"/>
              <a:t> to </a:t>
            </a:r>
            <a:r>
              <a:rPr lang="it-IT" sz="1500" dirty="0" err="1"/>
              <a:t>other</a:t>
            </a:r>
            <a:r>
              <a:rPr lang="it-IT" sz="1500" dirty="0"/>
              <a:t> v and </a:t>
            </a:r>
            <a:r>
              <a:rPr lang="it-IT" sz="1500" b="1" dirty="0"/>
              <a:t>m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369547" y="4057998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IS NOT SIGNIFICANT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 flipV="1">
            <a:off x="4055423" y="3429000"/>
            <a:ext cx="2040577" cy="84395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11C6C0-C443-4322-B7AB-75407B968E74}"/>
              </a:ext>
            </a:extLst>
          </p:cNvPr>
          <p:cNvSpPr txBox="1"/>
          <p:nvPr/>
        </p:nvSpPr>
        <p:spPr>
          <a:xfrm>
            <a:off x="3936606" y="480247"/>
            <a:ext cx="2711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5_Relation with M in </a:t>
            </a:r>
            <a:r>
              <a:rPr lang="it-IT" dirty="0" err="1"/>
              <a:t>that</a:t>
            </a:r>
            <a:r>
              <a:rPr lang="it-IT" dirty="0"/>
              <a:t> sylleptic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741490-BF2D-41AB-AEEB-B3D95E52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D57CD9-1EAA-4FA9-BDB0-E34A6F4E3748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446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48997" y="1054212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 of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IS NOT SIGNIFICATIVE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endParaRPr lang="en-US" sz="5400" b="0" cap="none" spc="0" dirty="0">
              <a:ln w="0"/>
              <a:solidFill>
                <a:srgbClr val="FF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936607" y="279774"/>
            <a:ext cx="2556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1_Relation with LENGTH of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5DDAB-9BFA-4988-9C8A-DB64D0AE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9" y="1428437"/>
            <a:ext cx="5201727" cy="332370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29000"/>
            <a:ext cx="1662673" cy="183886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0A6CF8-6EBE-43C1-85FF-EA946F69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565C17-08E2-4D80-B1C5-53650FCDD0FF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64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AF384-708B-4ACB-9DDE-8265CB65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9" y="1780831"/>
            <a:ext cx="5176022" cy="3150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48998" y="1054212"/>
            <a:ext cx="6343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of </a:t>
            </a:r>
            <a:r>
              <a:rPr lang="it-IT" sz="1500" dirty="0" err="1"/>
              <a:t>that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424089" y="4850974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IS NOT SIGNIFICATIVE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936607" y="319918"/>
            <a:ext cx="2756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RANK of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 flipV="1">
            <a:off x="4687019" y="3640347"/>
            <a:ext cx="2005846" cy="1210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5C393-F9E8-4575-BE5B-AF60CCBAD50F}"/>
              </a:ext>
            </a:extLst>
          </p:cNvPr>
          <p:cNvSpPr/>
          <p:nvPr/>
        </p:nvSpPr>
        <p:spPr>
          <a:xfrm>
            <a:off x="1551225" y="12897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endParaRPr lang="en-US" sz="5400" b="0" cap="none" spc="0" dirty="0">
              <a:ln w="0"/>
              <a:solidFill>
                <a:srgbClr val="FF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FF73F6-9F27-43BD-8219-BC1BECB7F9F8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0C2F15-9D4D-489F-8C48-01B7FE65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0F72B0-04AD-45B7-A882-57049B0ABD8F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384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48997" y="1054212"/>
            <a:ext cx="5770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M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sylleptic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303319" y="376060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NOT SIGNIFICATIVE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</a:t>
            </a: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M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srgbClr val="FF66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936607" y="480247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3_Relation with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BDCAA0-3AA1-4710-8015-331512E97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98" y="1812843"/>
            <a:ext cx="5338686" cy="30669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 flipV="1">
            <a:off x="4129177" y="3498997"/>
            <a:ext cx="1989827" cy="523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3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FE089-A97D-4C2E-B238-353212CA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10" y="1784136"/>
            <a:ext cx="4290001" cy="2774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48998" y="1054212"/>
            <a:ext cx="6201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/>
              <a:t>of </a:t>
            </a:r>
            <a:r>
              <a:rPr lang="it-IT" sz="1500" dirty="0" err="1"/>
              <a:t>that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136541" y="4443833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(*). Coef=-0.68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857554" y="319918"/>
            <a:ext cx="28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4_Relation with TOT BUDS in </a:t>
            </a:r>
            <a:r>
              <a:rPr lang="it-IT" dirty="0" err="1"/>
              <a:t>that</a:t>
            </a:r>
            <a:r>
              <a:rPr lang="it-IT" dirty="0"/>
              <a:t> sylleptic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 flipV="1">
            <a:off x="3792673" y="3113661"/>
            <a:ext cx="2021531" cy="15273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5F2476-BCDE-4C62-9177-C2AFAEF24DED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endParaRPr lang="en-US" sz="5400" b="0" cap="none" spc="0" dirty="0">
              <a:ln w="0"/>
              <a:solidFill>
                <a:srgbClr val="FF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158A-6C8A-404B-8F2D-5AAA88D089FE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4C0122-F793-4A50-812B-AE5C70901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22D4E0-69C4-4C0A-A9FF-C89A500E762B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87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723941" y="367236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Permutation_tot</a:t>
            </a:r>
            <a:r>
              <a:rPr lang="it-IT" dirty="0"/>
              <a:t> </a:t>
            </a:r>
            <a:r>
              <a:rPr lang="it-IT" dirty="0" err="1"/>
              <a:t>buds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D6C0-7CCD-4E8F-A955-9226866253B9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endParaRPr lang="en-US" sz="5400" b="0" cap="none" spc="0" dirty="0">
              <a:ln w="0"/>
              <a:solidFill>
                <a:srgbClr val="FF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39FBC-2876-47A5-9D17-739E54A76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9" y="1013568"/>
            <a:ext cx="6276217" cy="34168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F8F6CB-B41B-413F-A0B9-E3607D097E67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62D08-E598-4A99-945E-28A0821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7E40B7-0D5A-4E02-88E2-5C69643E4D3D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712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B8A99-6FAA-4DF4-BDB0-03CA09E3E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4" y="1748059"/>
            <a:ext cx="5049359" cy="3132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v and m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significative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3" y="3538330"/>
            <a:ext cx="1296914" cy="170679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52D4E4-24E1-41F3-86E8-0DA62BFBA0F2}"/>
              </a:ext>
            </a:extLst>
          </p:cNvPr>
          <p:cNvSpPr txBox="1"/>
          <p:nvPr/>
        </p:nvSpPr>
        <p:spPr>
          <a:xfrm>
            <a:off x="3936607" y="374976"/>
            <a:ext cx="288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5_Relation with </a:t>
            </a:r>
            <a:r>
              <a:rPr lang="it-IT" dirty="0" err="1"/>
              <a:t>other</a:t>
            </a:r>
            <a:r>
              <a:rPr lang="it-IT" dirty="0"/>
              <a:t> V in </a:t>
            </a:r>
            <a:r>
              <a:rPr lang="it-IT" dirty="0" err="1"/>
              <a:t>that</a:t>
            </a:r>
            <a:r>
              <a:rPr lang="it-IT" dirty="0"/>
              <a:t> sylleptic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7051A-8175-4E1C-8361-2ED4431F1025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endParaRPr lang="en-US" sz="5400" b="0" cap="none" spc="0" dirty="0">
              <a:ln w="0"/>
              <a:solidFill>
                <a:srgbClr val="FF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7CA6D-F828-4A0C-B081-D477C7194848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8132C-DF8E-4B03-A1E9-718DA0A96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8397FF-D6CC-4992-855C-0BD62699F8E9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706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12651B-679B-4F2B-9B2D-26C8CAE6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663379"/>
            <a:ext cx="4859696" cy="3188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m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Coef=-0.66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371353"/>
            <a:ext cx="1170402" cy="1896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11C6C0-C443-4322-B7AB-75407B968E74}"/>
              </a:ext>
            </a:extLst>
          </p:cNvPr>
          <p:cNvSpPr txBox="1"/>
          <p:nvPr/>
        </p:nvSpPr>
        <p:spPr>
          <a:xfrm>
            <a:off x="3936606" y="414738"/>
            <a:ext cx="275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6_Relation with M in </a:t>
            </a:r>
            <a:r>
              <a:rPr lang="it-IT" dirty="0" err="1"/>
              <a:t>that</a:t>
            </a:r>
            <a:r>
              <a:rPr lang="it-IT" dirty="0"/>
              <a:t> sylleptic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43F95-55A2-4109-9556-5A78E45D8F05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endParaRPr lang="en-US" sz="5400" b="0" cap="none" spc="0" dirty="0">
              <a:ln w="0"/>
              <a:solidFill>
                <a:srgbClr val="FF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82EF68-5602-471B-91DF-09646D70F1C3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AA20A5-4A8E-4DB4-A861-1427D990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636F6F-9A00-4764-B34E-563DE234D04D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716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723941" y="367236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Permutation_m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D6C0-7CCD-4E8F-A955-9226866253B9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endParaRPr lang="en-US" sz="5400" b="0" cap="none" spc="0" dirty="0">
              <a:ln w="0"/>
              <a:solidFill>
                <a:srgbClr val="FF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ED185-7B82-4808-A4BF-14157C03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9" y="1023918"/>
            <a:ext cx="5685597" cy="3420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B79EF1-DEFC-46D0-BA98-972F99B93DF3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482C9-3F9C-4853-BBE5-AC3ADCB75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780702-57CA-45FC-82DA-EAE832CA2E2F}"/>
              </a:ext>
            </a:extLst>
          </p:cNvPr>
          <p:cNvSpPr/>
          <p:nvPr/>
        </p:nvSpPr>
        <p:spPr>
          <a:xfrm>
            <a:off x="7852386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02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171077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  <a:endParaRPr lang="en-US" sz="2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638175" y="4674930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628649" y="4962525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628648" y="5286374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667700" y="561022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895350" y="577804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catkin</a:t>
            </a:r>
            <a:endParaRPr lang="it-IT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95350" y="5240891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Blind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95350" y="4857750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Mixed </a:t>
            </a:r>
            <a:r>
              <a:rPr lang="it-IT" dirty="0" err="1"/>
              <a:t>bud</a:t>
            </a:r>
            <a:endParaRPr lang="it-IT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5350" y="46029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vegetative </a:t>
            </a:r>
            <a:r>
              <a:rPr lang="it-IT" dirty="0" err="1"/>
              <a:t>bud</a:t>
            </a:r>
            <a:endParaRPr lang="it-IT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99" y="574262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5487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5965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1098383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4600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3995803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2287912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911792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752" y="1022752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430679" y="4350219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430679" y="4486716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27653" y="4082896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915638" y="4320597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Sylleptic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3879558" y="2877304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2506504" y="4082896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3777791" y="2429528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3246489" y="1166442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3848661" y="5068728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n-1</a:t>
            </a:r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165567" y="262046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B42C3E-B1D7-4FDB-B0DA-1EDB8B1F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" y="931861"/>
            <a:ext cx="5149173" cy="34437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851502" y="354302"/>
            <a:ext cx="361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1_Relation with </a:t>
            </a:r>
            <a:r>
              <a:rPr lang="it-IT" dirty="0" err="1"/>
              <a:t>shoot</a:t>
            </a:r>
            <a:r>
              <a:rPr lang="it-IT" dirty="0"/>
              <a:t> LENGTH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1537841-763C-4EF2-8ADC-B8A512D9D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09892"/>
            <a:ext cx="3936213" cy="2952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294247" y="498153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Coef=-0.03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</p:cNvCxnSpPr>
          <p:nvPr/>
        </p:nvCxnSpPr>
        <p:spPr>
          <a:xfrm flipV="1">
            <a:off x="2766204" y="2687541"/>
            <a:ext cx="1463890" cy="258032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575A8F6-66A2-4EBC-B088-E069F68F5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6A7C49-C4FA-4852-BCB8-6156D403E69B}"/>
              </a:ext>
            </a:extLst>
          </p:cNvPr>
          <p:cNvSpPr/>
          <p:nvPr/>
        </p:nvSpPr>
        <p:spPr>
          <a:xfrm>
            <a:off x="6932235" y="671981"/>
            <a:ext cx="78553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757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2833395" y="340741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Permutation_length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165567" y="262046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84AD3-DCD8-4986-ADB2-BE0E7FB4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937385"/>
            <a:ext cx="5765617" cy="346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54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165567" y="262046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851503" y="354302"/>
            <a:ext cx="376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</a:t>
            </a:r>
            <a:r>
              <a:rPr lang="it-IT" dirty="0" err="1"/>
              <a:t>shoot</a:t>
            </a:r>
            <a:r>
              <a:rPr lang="it-IT" dirty="0"/>
              <a:t> LENGTH+RANK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294247" y="498153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EFE8D-77FA-448A-9E61-36CC3DDD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" y="966539"/>
            <a:ext cx="5544040" cy="3442004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1537841-763C-4EF2-8ADC-B8A512D9D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09892"/>
            <a:ext cx="3936213" cy="2952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406777-8FDE-4BD7-A12A-D3D81243919E}"/>
              </a:ext>
            </a:extLst>
          </p:cNvPr>
          <p:cNvSpPr txBox="1"/>
          <p:nvPr/>
        </p:nvSpPr>
        <p:spPr>
          <a:xfrm>
            <a:off x="166977" y="5672624"/>
            <a:ext cx="4405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Why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significant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anymore</a:t>
            </a:r>
            <a:r>
              <a:rPr lang="it-IT" dirty="0">
                <a:highlight>
                  <a:srgbClr val="FFFF00"/>
                </a:highlight>
              </a:rPr>
              <a:t>? </a:t>
            </a:r>
            <a:r>
              <a:rPr lang="it-IT" dirty="0" err="1">
                <a:highlight>
                  <a:srgbClr val="FFFF00"/>
                </a:highlight>
              </a:rPr>
              <a:t>Because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they</a:t>
            </a:r>
            <a:r>
              <a:rPr lang="it-IT" dirty="0">
                <a:highlight>
                  <a:srgbClr val="FFFF00"/>
                </a:highlight>
              </a:rPr>
              <a:t> are </a:t>
            </a:r>
            <a:r>
              <a:rPr lang="it-IT" dirty="0" err="1">
                <a:highlight>
                  <a:srgbClr val="FFFF00"/>
                </a:highlight>
              </a:rPr>
              <a:t>linked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it-IT" dirty="0" err="1">
                <a:highlight>
                  <a:srgbClr val="FFFF00"/>
                </a:highlight>
              </a:rPr>
              <a:t>What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should</a:t>
            </a:r>
            <a:r>
              <a:rPr lang="it-IT" dirty="0">
                <a:highlight>
                  <a:srgbClr val="FFFF00"/>
                </a:highlight>
              </a:rPr>
              <a:t> i do for </a:t>
            </a:r>
            <a:r>
              <a:rPr lang="it-IT" dirty="0" err="1">
                <a:highlight>
                  <a:srgbClr val="FFFF00"/>
                </a:highlight>
              </a:rPr>
              <a:t>permutation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6949488" y="671981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</p:cNvCxnSpPr>
          <p:nvPr/>
        </p:nvCxnSpPr>
        <p:spPr>
          <a:xfrm flipV="1">
            <a:off x="2766204" y="2687541"/>
            <a:ext cx="1463890" cy="258032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030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737951-2BF4-442F-AE94-ABABB35D0C6F}"/>
              </a:ext>
            </a:extLst>
          </p:cNvPr>
          <p:cNvSpPr txBox="1"/>
          <p:nvPr/>
        </p:nvSpPr>
        <p:spPr>
          <a:xfrm>
            <a:off x="5474092" y="2127982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relates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IN </a:t>
            </a:r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5024512" y="323675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Coef=+0.06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AE399-BD4D-4423-AE32-51B5981413C9}"/>
              </a:ext>
            </a:extLst>
          </p:cNvPr>
          <p:cNvSpPr txBox="1"/>
          <p:nvPr/>
        </p:nvSpPr>
        <p:spPr>
          <a:xfrm>
            <a:off x="6469380" y="4651385"/>
            <a:ext cx="2125979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the </a:t>
            </a:r>
            <a:r>
              <a:rPr lang="it-IT" sz="1500" dirty="0" err="1"/>
              <a:t>majority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«1» </a:t>
            </a:r>
            <a:r>
              <a:rPr lang="it-IT" sz="1500" dirty="0" err="1"/>
              <a:t>bud</a:t>
            </a:r>
            <a:endParaRPr lang="it-IT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90107" y="24737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306630" y="382835"/>
            <a:ext cx="283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1_Relation with </a:t>
            </a:r>
            <a:r>
              <a:rPr lang="it-IT" dirty="0" err="1"/>
              <a:t>shoot</a:t>
            </a:r>
            <a:r>
              <a:rPr lang="it-IT" dirty="0"/>
              <a:t> LENGTH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9EFDD8-067B-4827-9DFB-C81BD5528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3" y="1002942"/>
            <a:ext cx="4499715" cy="29698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</p:cNvCxnSpPr>
          <p:nvPr/>
        </p:nvCxnSpPr>
        <p:spPr>
          <a:xfrm flipH="1" flipV="1">
            <a:off x="3725938" y="2409645"/>
            <a:ext cx="1662696" cy="104967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A443D31A-4E7B-4A4D-B444-FF5BDA62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03" y="3958681"/>
            <a:ext cx="3593128" cy="2694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6978243" y="916161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2833395" y="340741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Permutation_length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6CA51-F2BA-468B-9B21-A5A071112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" y="993645"/>
            <a:ext cx="5514022" cy="3322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190107" y="24737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17796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737951-2BF4-442F-AE94-ABABB35D0C6F}"/>
              </a:ext>
            </a:extLst>
          </p:cNvPr>
          <p:cNvSpPr txBox="1"/>
          <p:nvPr/>
        </p:nvSpPr>
        <p:spPr>
          <a:xfrm>
            <a:off x="5631180" y="2245444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relates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IN </a:t>
            </a:r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with the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5294968" y="345142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significative(***). Coef=-0.04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AE399-BD4D-4423-AE32-51B5981413C9}"/>
              </a:ext>
            </a:extLst>
          </p:cNvPr>
          <p:cNvSpPr txBox="1"/>
          <p:nvPr/>
        </p:nvSpPr>
        <p:spPr>
          <a:xfrm>
            <a:off x="6469380" y="4651385"/>
            <a:ext cx="2125979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the </a:t>
            </a:r>
            <a:r>
              <a:rPr lang="it-IT" sz="1500" dirty="0" err="1"/>
              <a:t>majority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«1» </a:t>
            </a:r>
            <a:r>
              <a:rPr lang="it-IT" sz="1500" dirty="0" err="1"/>
              <a:t>bud</a:t>
            </a:r>
            <a:endParaRPr lang="it-IT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206672" y="19506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CB5D1-0CBC-41F8-8125-685C10A75CCD}"/>
              </a:ext>
            </a:extLst>
          </p:cNvPr>
          <p:cNvSpPr txBox="1"/>
          <p:nvPr/>
        </p:nvSpPr>
        <p:spPr>
          <a:xfrm>
            <a:off x="2369488" y="309440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RANK </a:t>
            </a:r>
            <a:r>
              <a:rPr lang="it-IT" dirty="0" err="1"/>
              <a:t>node</a:t>
            </a:r>
            <a:endParaRPr lang="it-IT" dirty="0"/>
          </a:p>
        </p:txBody>
      </p:sp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A443D31A-4E7B-4A4D-B444-FF5BDA62F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62" y="4117227"/>
            <a:ext cx="3593128" cy="2694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DD8FF-72B7-45B8-88B5-9ACB8703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72" y="907966"/>
            <a:ext cx="4723137" cy="2924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</p:cNvCxnSpPr>
          <p:nvPr/>
        </p:nvCxnSpPr>
        <p:spPr>
          <a:xfrm flipH="1" flipV="1">
            <a:off x="3617343" y="2415396"/>
            <a:ext cx="2013837" cy="136452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2F5E18-65A5-450B-AFF0-E93B2CF7D91B}"/>
              </a:ext>
            </a:extLst>
          </p:cNvPr>
          <p:cNvSpPr txBox="1"/>
          <p:nvPr/>
        </p:nvSpPr>
        <p:spPr>
          <a:xfrm>
            <a:off x="166977" y="5672624"/>
            <a:ext cx="4405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Why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significant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anymore</a:t>
            </a:r>
            <a:r>
              <a:rPr lang="it-IT" dirty="0">
                <a:highlight>
                  <a:srgbClr val="FFFF00"/>
                </a:highlight>
              </a:rPr>
              <a:t>? </a:t>
            </a:r>
            <a:r>
              <a:rPr lang="it-IT" dirty="0" err="1">
                <a:highlight>
                  <a:srgbClr val="FFFF00"/>
                </a:highlight>
              </a:rPr>
              <a:t>Because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they</a:t>
            </a:r>
            <a:r>
              <a:rPr lang="it-IT" dirty="0">
                <a:highlight>
                  <a:srgbClr val="FFFF00"/>
                </a:highlight>
              </a:rPr>
              <a:t> are </a:t>
            </a:r>
            <a:r>
              <a:rPr lang="it-IT" dirty="0" err="1">
                <a:highlight>
                  <a:srgbClr val="FFFF00"/>
                </a:highlight>
              </a:rPr>
              <a:t>linked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it-IT" dirty="0" err="1">
                <a:highlight>
                  <a:srgbClr val="FFFF00"/>
                </a:highlight>
              </a:rPr>
              <a:t>What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should</a:t>
            </a:r>
            <a:r>
              <a:rPr lang="it-IT" dirty="0">
                <a:highlight>
                  <a:srgbClr val="FFFF00"/>
                </a:highlight>
              </a:rPr>
              <a:t> i do for </a:t>
            </a:r>
            <a:r>
              <a:rPr lang="it-IT" dirty="0" err="1">
                <a:highlight>
                  <a:srgbClr val="FFFF00"/>
                </a:highlight>
              </a:rPr>
              <a:t>permutation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141492-6026-46D2-AB6D-DC86A305F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3DC6D-A7C0-420C-AAB1-3719927FF4A3}"/>
              </a:ext>
            </a:extLst>
          </p:cNvPr>
          <p:cNvSpPr/>
          <p:nvPr/>
        </p:nvSpPr>
        <p:spPr>
          <a:xfrm>
            <a:off x="6978243" y="916161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128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321265" y="2655442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relates</a:t>
            </a:r>
            <a:r>
              <a:rPr lang="it-IT" dirty="0"/>
              <a:t> </a:t>
            </a:r>
            <a:r>
              <a:rPr lang="it-IT" dirty="0" err="1"/>
              <a:t>proportion</a:t>
            </a:r>
            <a:r>
              <a:rPr lang="it-IT" dirty="0"/>
              <a:t> of V IN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the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  <a:p>
            <a:pPr algn="ctr"/>
            <a:r>
              <a:rPr lang="it-IT" dirty="0">
                <a:solidFill>
                  <a:srgbClr val="FF0000"/>
                </a:solidFill>
              </a:rPr>
              <a:t>Use </a:t>
            </a:r>
            <a:r>
              <a:rPr lang="it-IT" dirty="0" err="1">
                <a:solidFill>
                  <a:srgbClr val="FF0000"/>
                </a:solidFill>
              </a:rPr>
              <a:t>distance</a:t>
            </a:r>
            <a:r>
              <a:rPr lang="it-IT" dirty="0">
                <a:solidFill>
                  <a:srgbClr val="FF0000"/>
                </a:solidFill>
              </a:rPr>
              <a:t>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4760972" y="4339884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significative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1503" y="354302"/>
            <a:ext cx="388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1_Relation with </a:t>
            </a:r>
            <a:r>
              <a:rPr lang="it-IT" dirty="0" err="1"/>
              <a:t>shoot</a:t>
            </a:r>
            <a:r>
              <a:rPr lang="it-IT" dirty="0"/>
              <a:t>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98010-518A-4B20-97BB-953FEBEF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916931"/>
            <a:ext cx="4725151" cy="3582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158105" y="198061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 flipV="1">
            <a:off x="3395207" y="3172570"/>
            <a:ext cx="2131450" cy="138025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6943737" y="1140447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606643" y="2676765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proportion</a:t>
            </a:r>
            <a:r>
              <a:rPr lang="it-IT" dirty="0"/>
              <a:t> </a:t>
            </a:r>
            <a:r>
              <a:rPr lang="it-IT" dirty="0" err="1"/>
              <a:t>ov</a:t>
            </a:r>
            <a:r>
              <a:rPr lang="it-IT" dirty="0"/>
              <a:t> V in </a:t>
            </a:r>
            <a:r>
              <a:rPr lang="it-IT" dirty="0" err="1"/>
              <a:t>IN</a:t>
            </a:r>
            <a:r>
              <a:rPr lang="it-IT" dirty="0"/>
              <a:t> </a:t>
            </a:r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4978504" y="4181235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(*). Coef=-0.03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1503" y="354302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158105" y="198061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7BC35-EB16-477E-A8AE-1AFA3222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811827"/>
            <a:ext cx="4262438" cy="253841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 flipV="1">
            <a:off x="3069203" y="2081033"/>
            <a:ext cx="2261922" cy="2306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D4A8D85-1BDB-4C4C-86E0-575F18B2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D5C957-B078-4CA3-9E61-9F58B8F39196}"/>
              </a:ext>
            </a:extLst>
          </p:cNvPr>
          <p:cNvSpPr/>
          <p:nvPr/>
        </p:nvSpPr>
        <p:spPr>
          <a:xfrm>
            <a:off x="6932235" y="1111693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76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2833395" y="340741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Permutation_rank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89DD4-D2F5-435D-A762-1466EC2BBBBD}"/>
              </a:ext>
            </a:extLst>
          </p:cNvPr>
          <p:cNvSpPr/>
          <p:nvPr/>
        </p:nvSpPr>
        <p:spPr>
          <a:xfrm>
            <a:off x="158105" y="198061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21D0A-7DBA-4828-83AA-8AF5DBA9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989960"/>
            <a:ext cx="6138200" cy="31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9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606643" y="2676765"/>
            <a:ext cx="312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relate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 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proleptic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4978504" y="4181235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significative (***). Coef=0.19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1503" y="354302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_Relation with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158105" y="198061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8D85-1BDB-4C4C-86E0-575F18B2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D5C957-B078-4CA3-9E61-9F58B8F39196}"/>
              </a:ext>
            </a:extLst>
          </p:cNvPr>
          <p:cNvSpPr/>
          <p:nvPr/>
        </p:nvSpPr>
        <p:spPr>
          <a:xfrm>
            <a:off x="6937987" y="1146199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591B5-1699-4AD6-B35B-01717FC58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2" y="980267"/>
            <a:ext cx="4041475" cy="23835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 flipV="1">
            <a:off x="3168770" y="2172043"/>
            <a:ext cx="2162355" cy="22159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1588276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4889853" y="201275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275942" y="1194464"/>
            <a:ext cx="397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predictor</a:t>
            </a:r>
            <a:r>
              <a:rPr lang="it-IT" dirty="0"/>
              <a:t> </a:t>
            </a:r>
            <a:r>
              <a:rPr lang="it-IT" dirty="0" err="1"/>
              <a:t>describes</a:t>
            </a:r>
            <a:r>
              <a:rPr lang="it-IT" dirty="0"/>
              <a:t> a </a:t>
            </a:r>
            <a:r>
              <a:rPr lang="it-IT" dirty="0" err="1"/>
              <a:t>variable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Poisson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quantitative;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Binomial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categorical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Es. </a:t>
            </a:r>
            <a:r>
              <a:rPr lang="it-IT" dirty="0" err="1"/>
              <a:t>Is</a:t>
            </a:r>
            <a:r>
              <a:rPr lang="it-IT" dirty="0"/>
              <a:t> Vegetative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burst</a:t>
            </a:r>
            <a:r>
              <a:rPr lang="it-IT" dirty="0"/>
              <a:t> (Y) </a:t>
            </a:r>
            <a:r>
              <a:rPr lang="it-IT" dirty="0" err="1"/>
              <a:t>depending</a:t>
            </a:r>
            <a:r>
              <a:rPr lang="it-IT" dirty="0"/>
              <a:t> on (~) </a:t>
            </a:r>
            <a:r>
              <a:rPr lang="it-IT" dirty="0" err="1"/>
              <a:t>length</a:t>
            </a:r>
            <a:r>
              <a:rPr lang="it-IT" dirty="0"/>
              <a:t>,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sibling</a:t>
            </a:r>
            <a:r>
              <a:rPr lang="it-IT" dirty="0"/>
              <a:t> M, </a:t>
            </a:r>
            <a:r>
              <a:rPr lang="it-IT" dirty="0" err="1"/>
              <a:t>sibling</a:t>
            </a:r>
            <a:r>
              <a:rPr lang="it-IT" dirty="0"/>
              <a:t> V, tot </a:t>
            </a:r>
            <a:r>
              <a:rPr lang="it-IT" dirty="0" err="1"/>
              <a:t>buds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4685735" y="1955601"/>
            <a:ext cx="397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(</a:t>
            </a:r>
            <a:r>
              <a:rPr lang="it-IT" dirty="0" err="1"/>
              <a:t>buds</a:t>
            </a:r>
            <a:r>
              <a:rPr lang="it-IT" dirty="0"/>
              <a:t>) can be </a:t>
            </a:r>
            <a:r>
              <a:rPr lang="it-IT" dirty="0" err="1"/>
              <a:t>grouped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homogeneus</a:t>
            </a:r>
            <a:r>
              <a:rPr lang="it-IT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2230292" y="4757337"/>
            <a:ext cx="491088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HAZELNUT ISSUES: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2833395" y="340741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Permutation_distance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times out of 100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model-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greater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difference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89DD4-D2F5-435D-A762-1466EC2BBBBD}"/>
              </a:ext>
            </a:extLst>
          </p:cNvPr>
          <p:cNvSpPr/>
          <p:nvPr/>
        </p:nvSpPr>
        <p:spPr>
          <a:xfrm>
            <a:off x="158105" y="198061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AECA9-8CB1-42BC-8637-9CE4DF4E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5" y="866529"/>
            <a:ext cx="7079052" cy="35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1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244F58-211E-4447-9862-6CAA9AF0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709529"/>
            <a:ext cx="4436743" cy="2950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453273" y="514847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significative(*). Coef: 0.01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184827"/>
            <a:ext cx="724419" cy="20830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45039" y="367236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1_Relation with LENGTH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54642-A371-4F73-BBF5-D9D4D22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3C6DA2-6CAB-4384-9A73-7F005AED49DB}"/>
              </a:ext>
            </a:extLst>
          </p:cNvPr>
          <p:cNvSpPr/>
          <p:nvPr/>
        </p:nvSpPr>
        <p:spPr>
          <a:xfrm>
            <a:off x="6891978" y="1379927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87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2833395" y="340741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Permutation_length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5898F-BFAC-4D66-8D5D-503712325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028430"/>
            <a:ext cx="5854808" cy="33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609DBC5-3FE8-46A2-A6F7-1B8A73188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1" y="1687282"/>
            <a:ext cx="4929146" cy="3353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453273" y="514847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significative(*). Coef: 0.06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522428"/>
            <a:ext cx="99196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45039" y="367236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Rank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3A3460-E648-4762-B939-8E0585D9B80C}"/>
              </a:ext>
            </a:extLst>
          </p:cNvPr>
          <p:cNvSpPr txBox="1"/>
          <p:nvPr/>
        </p:nvSpPr>
        <p:spPr>
          <a:xfrm>
            <a:off x="166977" y="5672624"/>
            <a:ext cx="4405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Why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significant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anymore</a:t>
            </a:r>
            <a:r>
              <a:rPr lang="it-IT" dirty="0">
                <a:highlight>
                  <a:srgbClr val="FFFF00"/>
                </a:highlight>
              </a:rPr>
              <a:t>? </a:t>
            </a:r>
            <a:r>
              <a:rPr lang="it-IT" dirty="0" err="1">
                <a:highlight>
                  <a:srgbClr val="FFFF00"/>
                </a:highlight>
              </a:rPr>
              <a:t>Because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they</a:t>
            </a:r>
            <a:r>
              <a:rPr lang="it-IT" dirty="0">
                <a:highlight>
                  <a:srgbClr val="FFFF00"/>
                </a:highlight>
              </a:rPr>
              <a:t> are </a:t>
            </a:r>
            <a:r>
              <a:rPr lang="it-IT" dirty="0" err="1">
                <a:highlight>
                  <a:srgbClr val="FFFF00"/>
                </a:highlight>
              </a:rPr>
              <a:t>linked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it-IT" dirty="0" err="1">
                <a:highlight>
                  <a:srgbClr val="FFFF00"/>
                </a:highlight>
              </a:rPr>
              <a:t>What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should</a:t>
            </a:r>
            <a:r>
              <a:rPr lang="it-IT" dirty="0">
                <a:highlight>
                  <a:srgbClr val="FFFF00"/>
                </a:highlight>
              </a:rPr>
              <a:t> i do for </a:t>
            </a:r>
            <a:r>
              <a:rPr lang="it-IT" dirty="0" err="1">
                <a:highlight>
                  <a:srgbClr val="FFFF00"/>
                </a:highlight>
              </a:rPr>
              <a:t>permutation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EB798F-BE18-4632-B80B-4E683889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65" y="15166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AF800A-7CAA-4F2F-901D-4F8A045CC830}"/>
              </a:ext>
            </a:extLst>
          </p:cNvPr>
          <p:cNvSpPr/>
          <p:nvPr/>
        </p:nvSpPr>
        <p:spPr>
          <a:xfrm>
            <a:off x="6891978" y="1379927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834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453273" y="514847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0.02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Tot_buds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-0.44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45039" y="367236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3_Relation with </a:t>
            </a:r>
            <a:r>
              <a:rPr lang="it-IT" dirty="0" err="1"/>
              <a:t>Tot_buds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66459-864B-4DF5-9994-61F26E45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613191"/>
            <a:ext cx="5039892" cy="350209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522428"/>
            <a:ext cx="117764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51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453273" y="514847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0.02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Tot_buds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-0.44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45039" y="367236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3_Relation with </a:t>
            </a:r>
            <a:r>
              <a:rPr lang="it-IT" dirty="0" err="1"/>
              <a:t>Tot_buds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66459-864B-4DF5-9994-61F26E45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613191"/>
            <a:ext cx="5039892" cy="350209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522428"/>
            <a:ext cx="117764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384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E9CFF-5ADA-4F8F-9595-0511FD72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62" y="943534"/>
            <a:ext cx="4568493" cy="2939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851551" y="367236"/>
            <a:ext cx="504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4_Relation with </a:t>
            </a:r>
            <a:r>
              <a:rPr lang="it-IT" dirty="0" err="1"/>
              <a:t>other</a:t>
            </a:r>
            <a:r>
              <a:rPr lang="it-IT" dirty="0"/>
              <a:t> V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</p:cNvCxnSpPr>
          <p:nvPr/>
        </p:nvCxnSpPr>
        <p:spPr>
          <a:xfrm flipV="1">
            <a:off x="2673908" y="2556282"/>
            <a:ext cx="117764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294247" y="410220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Coef: -0.7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77A814-A0B4-44E8-A963-DB4740B0656A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243474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857735" y="320519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Permutation_v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7D039-6DBB-42B4-ABFF-FA854F55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932512"/>
            <a:ext cx="5834496" cy="35122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CB32D6-EC4E-4794-8499-1E43D16603E1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2695872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857735" y="447190"/>
            <a:ext cx="504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4_Relation 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 M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0" y="4809868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not</a:t>
            </a:r>
            <a:r>
              <a:rPr lang="it-IT" sz="1400" dirty="0"/>
              <a:t> significative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2568B-F358-4CC4-9AC1-36A5AEBF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1" y="1073659"/>
            <a:ext cx="4320009" cy="29652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</p:cNvCxnSpPr>
          <p:nvPr/>
        </p:nvCxnSpPr>
        <p:spPr>
          <a:xfrm flipV="1">
            <a:off x="2520563" y="2679590"/>
            <a:ext cx="970060" cy="25523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EEA3E40-3614-476B-9AD4-5F7C55A5F719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3082304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57373-C64B-46C7-BB2C-DB04F3A6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548080"/>
            <a:ext cx="4980606" cy="3273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453273" y="514847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0.03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184827"/>
            <a:ext cx="1233302" cy="20830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45038" y="367236"/>
            <a:ext cx="42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1_Relation with </a:t>
            </a:r>
            <a:r>
              <a:rPr lang="it-IT" dirty="0" err="1"/>
              <a:t>shoot</a:t>
            </a:r>
            <a:r>
              <a:rPr lang="it-IT" dirty="0"/>
              <a:t> LENGTH</a:t>
            </a:r>
          </a:p>
        </p:txBody>
      </p:sp>
    </p:spTree>
    <p:extLst>
      <p:ext uri="{BB962C8B-B14F-4D97-AF65-F5344CB8AC3E}">
        <p14:creationId xmlns:p14="http://schemas.microsoft.com/office/powerpoint/2010/main" val="160450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2171432" y="194815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-8313" y="563173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3759767" y="563173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429025"/>
              </p:ext>
            </p:extLst>
          </p:nvPr>
        </p:nvGraphicFramePr>
        <p:xfrm>
          <a:off x="180923" y="1029818"/>
          <a:ext cx="8713693" cy="5532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1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highlight>
                            <a:srgbClr val="FFFF00"/>
                          </a:highlight>
                        </a:rPr>
                        <a:t>2020DFAUTO.csv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plant</a:t>
                      </a:r>
                      <a:r>
                        <a:rPr lang="it-IT" sz="1200" dirty="0"/>
                        <a:t> ID to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create_shootlevel.R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Creating</a:t>
                      </a:r>
                      <a:r>
                        <a:rPr lang="it-IT" sz="1200" dirty="0"/>
                        <a:t> the dataframe </a:t>
                      </a:r>
                      <a:r>
                        <a:rPr lang="it-IT" sz="1200" dirty="0" err="1"/>
                        <a:t>at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metamer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create_metamer_level.R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3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Information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year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2020shoot_level.csv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6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bud_level_develop.csv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Duplicate the </a:t>
                      </a:r>
                      <a:r>
                        <a:rPr lang="it-IT" sz="1200" dirty="0" err="1"/>
                        <a:t>rows</a:t>
                      </a:r>
                      <a:r>
                        <a:rPr lang="it-IT" sz="1200" dirty="0"/>
                        <a:t> for the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create_bude_level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28815390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7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bud_level_develop.csv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Position of the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 (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/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Fate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(in multiple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Numberof</a:t>
                      </a:r>
                      <a:r>
                        <a:rPr lang="it-IT" sz="1200" dirty="0"/>
                        <a:t> new </a:t>
                      </a:r>
                      <a:r>
                        <a:rPr lang="it-IT" sz="1200" dirty="0" err="1"/>
                        <a:t>shoots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Info </a:t>
                      </a:r>
                      <a:r>
                        <a:rPr lang="it-IT" sz="1200" dirty="0" err="1"/>
                        <a:t>regarding</a:t>
                      </a:r>
                      <a:r>
                        <a:rPr lang="it-IT" sz="1200" dirty="0"/>
                        <a:t> the new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Substrating</a:t>
                      </a:r>
                      <a:r>
                        <a:rPr lang="it-IT" sz="1200" dirty="0"/>
                        <a:t> to the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value</a:t>
                      </a:r>
                      <a:r>
                        <a:rPr lang="it-IT" sz="1200" dirty="0"/>
                        <a:t> the fate of </a:t>
                      </a:r>
                      <a:r>
                        <a:rPr lang="it-IT" sz="1200" dirty="0" err="1"/>
                        <a:t>that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create_budlevelFINAL.R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90301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038093" y="367236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Permutation_length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B64FCE-3DF9-42F4-A318-7F3D6A174523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AD7BB-704F-4D1B-8D44-A4F7CCAC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970860"/>
            <a:ext cx="6071566" cy="34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07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9F553-D5A0-4A6A-8326-7C031F8C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7" y="1691595"/>
            <a:ext cx="4843252" cy="3217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453273" y="514847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significative(*). Coef: 0.06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522428"/>
            <a:ext cx="99196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45039" y="367236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2_Relation with Rank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3A3460-E648-4762-B939-8E0585D9B80C}"/>
              </a:ext>
            </a:extLst>
          </p:cNvPr>
          <p:cNvSpPr txBox="1"/>
          <p:nvPr/>
        </p:nvSpPr>
        <p:spPr>
          <a:xfrm>
            <a:off x="166977" y="5672624"/>
            <a:ext cx="4405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Why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significant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anymore</a:t>
            </a:r>
            <a:r>
              <a:rPr lang="it-IT" dirty="0">
                <a:highlight>
                  <a:srgbClr val="FFFF00"/>
                </a:highlight>
              </a:rPr>
              <a:t>? </a:t>
            </a:r>
            <a:r>
              <a:rPr lang="it-IT" dirty="0" err="1">
                <a:highlight>
                  <a:srgbClr val="FFFF00"/>
                </a:highlight>
              </a:rPr>
              <a:t>Because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they</a:t>
            </a:r>
            <a:r>
              <a:rPr lang="it-IT" dirty="0">
                <a:highlight>
                  <a:srgbClr val="FFFF00"/>
                </a:highlight>
              </a:rPr>
              <a:t> are </a:t>
            </a:r>
            <a:r>
              <a:rPr lang="it-IT" dirty="0" err="1">
                <a:highlight>
                  <a:srgbClr val="FFFF00"/>
                </a:highlight>
              </a:rPr>
              <a:t>linked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it-IT" dirty="0" err="1">
                <a:highlight>
                  <a:srgbClr val="FFFF00"/>
                </a:highlight>
              </a:rPr>
              <a:t>What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should</a:t>
            </a:r>
            <a:r>
              <a:rPr lang="it-IT" dirty="0">
                <a:highlight>
                  <a:srgbClr val="FFFF00"/>
                </a:highlight>
              </a:rPr>
              <a:t> i do for </a:t>
            </a:r>
            <a:r>
              <a:rPr lang="it-IT" dirty="0" err="1">
                <a:highlight>
                  <a:srgbClr val="FFFF00"/>
                </a:highlight>
              </a:rPr>
              <a:t>permutation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711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FAC63-3D87-441E-98E7-9CD1FE88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571098"/>
            <a:ext cx="5552370" cy="3637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453273" y="514847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0.03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Tot_buds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significative(***). Coef: -0.98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45039" y="367236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3_Relation with </a:t>
            </a:r>
            <a:r>
              <a:rPr lang="it-IT" dirty="0" err="1"/>
              <a:t>Tot_buds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522428"/>
            <a:ext cx="117764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39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038093" y="367236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Permutation_tot</a:t>
            </a:r>
            <a:r>
              <a:rPr lang="it-IT" dirty="0"/>
              <a:t> </a:t>
            </a:r>
            <a:r>
              <a:rPr lang="it-IT" dirty="0" err="1"/>
              <a:t>buds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B64FCE-3DF9-42F4-A318-7F3D6A174523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2B444-97BB-4CB8-932B-EB0A6151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071181"/>
            <a:ext cx="6684479" cy="31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6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1E770-E0AE-47DD-B642-B681EB1D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918221"/>
            <a:ext cx="4709193" cy="3073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851551" y="367236"/>
            <a:ext cx="504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4_Relation with V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</p:cNvCxnSpPr>
          <p:nvPr/>
        </p:nvCxnSpPr>
        <p:spPr>
          <a:xfrm flipV="1">
            <a:off x="2673908" y="2556282"/>
            <a:ext cx="117764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294247" y="4102201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Coef: -1.57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77A814-A0B4-44E8-A963-DB4740B0656A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836456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857735" y="320519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Permutation_v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CB32D6-EC4E-4794-8499-1E43D16603E1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FD593-C30D-4FC9-BA16-2F7F676F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872100"/>
            <a:ext cx="6308492" cy="36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36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857735" y="447190"/>
            <a:ext cx="504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4_Relation 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 V and M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0" y="4809868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 (***). Coef=-1.3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 (***). Coef=-0.95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EA3E40-3614-476B-9AD4-5F7C55A5F719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68FCA-E1D6-4D4D-8E4E-55B6670E9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075235"/>
            <a:ext cx="4520648" cy="30064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</p:cNvCxnSpPr>
          <p:nvPr/>
        </p:nvCxnSpPr>
        <p:spPr>
          <a:xfrm flipV="1">
            <a:off x="2657513" y="2679590"/>
            <a:ext cx="833110" cy="21302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830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857735" y="320519"/>
            <a:ext cx="24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Permutation_m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58105" y="4444779"/>
            <a:ext cx="702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times out of 100 the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null</a:t>
            </a:r>
            <a:r>
              <a:rPr lang="it-IT" dirty="0"/>
              <a:t> model- </a:t>
            </a:r>
            <a:r>
              <a:rPr lang="it-IT" dirty="0" err="1"/>
              <a:t>aic</a:t>
            </a:r>
            <a:r>
              <a:rPr lang="it-IT" dirty="0"/>
              <a:t> of </a:t>
            </a:r>
            <a:r>
              <a:rPr lang="it-IT" dirty="0" err="1"/>
              <a:t>permutated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94247" y="24457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CB32D6-EC4E-4794-8499-1E43D16603E1}"/>
              </a:ext>
            </a:extLst>
          </p:cNvPr>
          <p:cNvSpPr/>
          <p:nvPr/>
        </p:nvSpPr>
        <p:spPr>
          <a:xfrm>
            <a:off x="1457473" y="90237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3F2DE-DCC8-4C65-803F-6AD42A05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861614"/>
            <a:ext cx="6738977" cy="36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2171432" y="194815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0" y="563173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3989800" y="520039"/>
            <a:ext cx="1095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189161"/>
              </p:ext>
            </p:extLst>
          </p:nvPr>
        </p:nvGraphicFramePr>
        <p:xfrm>
          <a:off x="180925" y="1199233"/>
          <a:ext cx="8713693" cy="2891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8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bud_level_LATERALS.csv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9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bud_level_APICALS.csv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met_level_develop_lateralbuds.csv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info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and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and the fate of </a:t>
                      </a:r>
                      <a:r>
                        <a:rPr lang="it-IT" sz="1200" dirty="0" err="1"/>
                        <a:t>apicals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shoot_level_develop_lateralbuds.csv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57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CD5EC-43D8-4233-A090-1F4E013605AF}"/>
              </a:ext>
            </a:extLst>
          </p:cNvPr>
          <p:cNvSpPr/>
          <p:nvPr/>
        </p:nvSpPr>
        <p:spPr>
          <a:xfrm>
            <a:off x="0" y="279562"/>
            <a:ext cx="2396021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will we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BFF4-FF08-447E-B067-1BB676EA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4" r="53246" b="22321"/>
          <a:stretch/>
        </p:blipFill>
        <p:spPr>
          <a:xfrm>
            <a:off x="73348" y="847965"/>
            <a:ext cx="1662546" cy="231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75771-5629-4D5A-9B3A-9580683B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5" y="3781868"/>
            <a:ext cx="1125646" cy="1077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C67C4D-B66F-4469-B4B7-2E0EC3A5073A}"/>
              </a:ext>
            </a:extLst>
          </p:cNvPr>
          <p:cNvCxnSpPr/>
          <p:nvPr/>
        </p:nvCxnSpPr>
        <p:spPr>
          <a:xfrm>
            <a:off x="1735894" y="2929014"/>
            <a:ext cx="1946155" cy="112466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025E2-8476-492D-B59C-8C51864D1C0F}"/>
              </a:ext>
            </a:extLst>
          </p:cNvPr>
          <p:cNvSpPr txBox="1"/>
          <p:nvPr/>
        </p:nvSpPr>
        <p:spPr>
          <a:xfrm rot="1776803">
            <a:off x="1955936" y="3633151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Shoot</a:t>
            </a:r>
            <a:r>
              <a:rPr lang="it-IT" dirty="0"/>
              <a:t>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DD02B-84D5-40C1-A135-35FD63A9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595" y="2556238"/>
            <a:ext cx="1027024" cy="11246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7CABD-BCA9-4D6C-AE7C-FEC002205DB9}"/>
              </a:ext>
            </a:extLst>
          </p:cNvPr>
          <p:cNvCxnSpPr>
            <a:cxnSpLocks/>
          </p:cNvCxnSpPr>
          <p:nvPr/>
        </p:nvCxnSpPr>
        <p:spPr>
          <a:xfrm>
            <a:off x="1668252" y="2340846"/>
            <a:ext cx="3544317" cy="82288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1BEAF-2BC3-4460-93B7-212E0F7387FF}"/>
              </a:ext>
            </a:extLst>
          </p:cNvPr>
          <p:cNvSpPr txBox="1"/>
          <p:nvPr/>
        </p:nvSpPr>
        <p:spPr>
          <a:xfrm rot="956124">
            <a:off x="2467741" y="2820686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scale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87316D-6023-4FD1-98DD-3D6EE9E07386}"/>
              </a:ext>
            </a:extLst>
          </p:cNvPr>
          <p:cNvCxnSpPr>
            <a:cxnSpLocks/>
          </p:cNvCxnSpPr>
          <p:nvPr/>
        </p:nvCxnSpPr>
        <p:spPr>
          <a:xfrm flipV="1">
            <a:off x="1977417" y="1185174"/>
            <a:ext cx="3152025" cy="12602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A3D30D-A8CB-44B3-886A-71DD465395E8}"/>
              </a:ext>
            </a:extLst>
          </p:cNvPr>
          <p:cNvSpPr txBox="1"/>
          <p:nvPr/>
        </p:nvSpPr>
        <p:spPr>
          <a:xfrm rot="21427978">
            <a:off x="2717127" y="1310435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scale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D84C19-EBE4-4326-8848-E5B08F57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858" y="629742"/>
            <a:ext cx="2107522" cy="11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4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4297</Words>
  <Application>Microsoft Office PowerPoint</Application>
  <PresentationFormat>On-screen Show (4:3)</PresentationFormat>
  <Paragraphs>608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44</cp:revision>
  <dcterms:created xsi:type="dcterms:W3CDTF">2022-01-26T08:17:53Z</dcterms:created>
  <dcterms:modified xsi:type="dcterms:W3CDTF">2022-03-01T15:02:42Z</dcterms:modified>
</cp:coreProperties>
</file>